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7" r:id="rId2"/>
    <p:sldId id="268" r:id="rId3"/>
    <p:sldId id="269" r:id="rId4"/>
    <p:sldId id="272" r:id="rId5"/>
    <p:sldId id="270" r:id="rId6"/>
    <p:sldId id="271" r:id="rId7"/>
    <p:sldId id="259" r:id="rId8"/>
    <p:sldId id="283" r:id="rId9"/>
    <p:sldId id="285" r:id="rId10"/>
    <p:sldId id="290" r:id="rId11"/>
    <p:sldId id="291" r:id="rId12"/>
    <p:sldId id="292" r:id="rId13"/>
    <p:sldId id="258" r:id="rId14"/>
    <p:sldId id="256" r:id="rId15"/>
    <p:sldId id="260" r:id="rId16"/>
    <p:sldId id="289" r:id="rId17"/>
    <p:sldId id="279" r:id="rId18"/>
    <p:sldId id="278" r:id="rId19"/>
  </p:sldIdLst>
  <p:sldSz cx="9906000" cy="6858000" type="A4"/>
  <p:notesSz cx="6797675" cy="9874250"/>
  <p:embeddedFontLst>
    <p:embeddedFont>
      <p:font typeface="Montserrat Semi-Bold Bold" charset="-52"/>
      <p:regular r:id="rId21"/>
    </p:embeddedFon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맑은 고딕" pitchFamily="34" charset="-127"/>
      <p:regular r:id="rId30"/>
      <p:bold r:id="rId31"/>
    </p:embeddedFont>
    <p:embeddedFont>
      <p:font typeface="Palatino Linotype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19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387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58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77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96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916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7355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554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FADC"/>
    <a:srgbClr val="EAF6CE"/>
    <a:srgbClr val="F0F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1584" y="-1218"/>
      </p:cViewPr>
      <p:guideLst>
        <p:guide orient="horz" pos="1440"/>
        <p:guide pos="1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64DDC-0741-4A4C-86AA-F50D7C64D15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48CD9-590D-4498-9E83-4BB543E57F8F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B18C81"/>
        </a:solidFill>
      </dgm:spPr>
      <dgm:t>
        <a:bodyPr/>
        <a:lstStyle/>
        <a:p>
          <a:pPr>
            <a:lnSpc>
              <a:spcPts val="1920"/>
            </a:lnSpc>
          </a:pPr>
          <a:r>
            <a:rPr lang="ru-RU" sz="1400" b="1" i="0" dirty="0" smtClean="0">
              <a:latin typeface="Palatino Linotype" pitchFamily="18" charset="0"/>
              <a:cs typeface="Arial" pitchFamily="34" charset="0"/>
            </a:rPr>
            <a:t>ТОЛЫҚ ОҚУ МЕРЗІМІНЕ ТАПСЫРАТЫНДАР ҮШІН</a:t>
          </a:r>
          <a:endParaRPr lang="ru-RU" sz="1400" b="1" i="0" dirty="0">
            <a:latin typeface="Palatino Linotype" pitchFamily="18" charset="0"/>
            <a:cs typeface="Arial" pitchFamily="34" charset="0"/>
          </a:endParaRPr>
        </a:p>
      </dgm:t>
    </dgm:pt>
    <dgm:pt modelId="{E3D75E2C-50A4-42E8-8900-438E35126F6A}" type="parTrans" cxnId="{DE5B5118-830C-44B4-84E4-3E95A46E74E8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69866195-AAFF-40F6-BBA9-CBE471DBAFAC}" type="sibTrans" cxnId="{DE5B5118-830C-44B4-84E4-3E95A46E74E8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716661AE-51FB-4960-8D63-F4E300DEE09A}">
      <dgm:prSet phldrT="[Текст]" custT="1"/>
      <dgm:spPr/>
      <dgm:t>
        <a:bodyPr/>
        <a:lstStyle/>
        <a:p>
          <a:pPr marL="3175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Ұлттық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ЖЖОКБҰ-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65 балл;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FAB49A4A-7DCD-4AC7-AB70-8C47919DC60A}" type="parTrans" cxnId="{581C8A5E-70DD-495E-90D6-E633A031204C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96A460B6-D772-40FB-9519-BF053CFBD6E9}" type="sibTrans" cxnId="{581C8A5E-70DD-495E-90D6-E633A031204C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5DA87E76-0851-4A51-BB1C-D3DFFCDB89E2}">
      <dgm:prSet phldrT="[Текст]" custT="1"/>
      <dgm:spPr/>
      <dgm:t>
        <a:bodyPr/>
        <a:lstStyle/>
        <a:p>
          <a:pPr marL="360363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«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Құқық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»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75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BABCB201-E91D-4F6C-8DA2-F5F3DFF5C404}" type="parTrans" cxnId="{56984785-7DBD-4A90-9E4D-5733DF6267A6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0CCF6602-CA36-4ACC-84D5-8A9BB578BC39}" type="sibTrans" cxnId="{56984785-7DBD-4A90-9E4D-5733DF6267A6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CA04D726-6974-4BF4-9729-A90A5DD3B3AC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B18C81"/>
        </a:solidFill>
      </dgm:spPr>
      <dgm:t>
        <a:bodyPr/>
        <a:lstStyle/>
        <a:p>
          <a:pPr>
            <a:lnSpc>
              <a:spcPts val="1920"/>
            </a:lnSpc>
          </a:pPr>
          <a:r>
            <a:rPr lang="ru-RU" sz="1400" b="1" i="0" dirty="0" smtClean="0">
              <a:latin typeface="Palatino Linotype" pitchFamily="18" charset="0"/>
              <a:cs typeface="Arial" pitchFamily="34" charset="0"/>
            </a:rPr>
            <a:t>ҚЫСҚАРТЫЛҒАН  ОҚУ МЕРЗІМІНЕ ТАПСЫРАТЫНДАР ҮШІН</a:t>
          </a:r>
          <a:endParaRPr lang="ru-RU" sz="1400" b="1" i="0" dirty="0">
            <a:latin typeface="Palatino Linotype" pitchFamily="18" charset="0"/>
            <a:cs typeface="Arial" pitchFamily="34" charset="0"/>
          </a:endParaRPr>
        </a:p>
      </dgm:t>
    </dgm:pt>
    <dgm:pt modelId="{DFECC777-A348-45E6-B076-FCE026659B11}" type="parTrans" cxnId="{EE7B8E9F-614E-4E40-B8AE-1F57DB89C4DA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A826EE4A-B270-432D-A302-A8EE5EFB7F3B}" type="sibTrans" cxnId="{EE7B8E9F-614E-4E40-B8AE-1F57DB89C4DA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0530FEB6-454E-4BE2-8E49-09E0FE4040EE}">
      <dgm:prSet phldrT="[Текст]" custT="1"/>
      <dgm:spPr/>
      <dgm:t>
        <a:bodyPr/>
        <a:lstStyle/>
        <a:p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35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.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317B46F9-EB6D-476D-A711-FC58DD54702E}" type="parTrans" cxnId="{14E138D8-B8D6-4443-BAE0-6BFA89AC7C27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0D2B2257-7537-4F23-A5F6-F45676AAD130}" type="sibTrans" cxnId="{14E138D8-B8D6-4443-BAE0-6BFA89AC7C27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F57001F6-E0DB-447D-8657-3AAC88217633}">
      <dgm:prSet phldrT="[Текст]" custT="1"/>
      <dgm:spPr/>
      <dgm:t>
        <a:bodyPr/>
        <a:lstStyle/>
        <a:p>
          <a:pPr marL="3175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Басқа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ЖЖОКБҰ-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50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7C3FDDFF-5FD0-46EF-9469-CABC0876D450}" type="parTrans" cxnId="{6C35C03E-7912-4912-82AA-F444FA088147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931876EE-0305-4A1B-9EE0-85726EDD289C}" type="sibTrans" cxnId="{6C35C03E-7912-4912-82AA-F444FA088147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C4630787-3127-437D-A681-0B24EF5CD46B}">
      <dgm:prSet phldrT="[Текст]" custT="1"/>
      <dgm:spPr/>
      <dgm:t>
        <a:bodyPr/>
        <a:lstStyle/>
        <a:p>
          <a:pPr marL="360363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Денсаулық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сақтау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70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BB8ADDAD-7E6F-47E6-8995-44EF26561659}" type="parTrans" cxnId="{8779FFA5-015F-48DD-9A54-5C51FED07ADE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568A7A7F-4350-4D1A-AC99-897EA7D35183}" type="sibTrans" cxnId="{8779FFA5-015F-48DD-9A54-5C51FED07ADE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F9FBAE44-65C0-40DD-B1B7-461FD90DBD34}">
      <dgm:prSet phldrT="[Текст]" custT="1"/>
      <dgm:spPr/>
      <dgm:t>
        <a:bodyPr/>
        <a:lstStyle/>
        <a:p>
          <a:pPr marL="360363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Ауыл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шаруашылығы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биоресурстар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", "Ветеринария"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салалары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60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0B642597-1516-40E1-8C21-F80F0636B3E9}" type="parTrans" cxnId="{D3719A01-31F3-4065-99A7-53EAEF1AB8FD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FDC63A93-7E04-4E88-A30A-947FFED72CAF}" type="sibTrans" cxnId="{D3719A01-31F3-4065-99A7-53EAEF1AB8FD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FDBD65D1-A29C-4D27-A55A-8CE391E7E080}">
      <dgm:prSet phldrT="[Текст]" custT="1"/>
      <dgm:spPr/>
      <dgm:t>
        <a:bodyPr/>
        <a:lstStyle/>
        <a:p>
          <a:pPr marL="360363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«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Құқық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»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75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4817384D-A2E3-47ED-A56F-DDB8CE6A4331}" type="parTrans" cxnId="{CCDEF58F-C75E-41DA-B9C8-708AAB8DD146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B07EE63B-5D8C-46BE-AC48-0C83C22326F8}" type="sibTrans" cxnId="{CCDEF58F-C75E-41DA-B9C8-708AAB8DD146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BAFCAC6B-79E0-4EF0-8901-65029EA50329}">
      <dgm:prSet phldrT="[Текст]" custT="1"/>
      <dgm:spPr/>
      <dgm:t>
        <a:bodyPr/>
        <a:lstStyle/>
        <a:p>
          <a:pPr marL="360363" indent="0" algn="just"/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Денсаулық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сақтау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70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.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E6F70607-94DE-43CE-A943-A679CD9F9EF0}" type="parTrans" cxnId="{1D7658C4-145F-48DF-B592-1DCA3D2008C3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0701EA0D-9F8A-4B26-B1F1-45ED5A568D9A}" type="sibTrans" cxnId="{1D7658C4-145F-48DF-B592-1DCA3D2008C3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3F91E351-1E0D-4487-815E-06F63151FB93}">
      <dgm:prSet phldrT="[Текст]" custT="1"/>
      <dgm:spPr/>
      <dgm:t>
        <a:bodyPr/>
        <a:lstStyle/>
        <a:p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120A5158-A1B4-4760-93BE-256724EB0603}" type="parTrans" cxnId="{C3E8CB7B-7B7A-4355-B1E0-AD6057D272E5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99855C67-8036-49AF-A1A4-9D6CF7A4D0BD}" type="sibTrans" cxnId="{C3E8CB7B-7B7A-4355-B1E0-AD6057D272E5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96EF31D9-3DB2-4ED9-AD3B-E727020750E7}">
      <dgm:prSet phldrT="[Текст]" custT="1"/>
      <dgm:spPr/>
      <dgm:t>
        <a:bodyPr/>
        <a:lstStyle/>
        <a:p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ЖЖОКБҰ-</a:t>
          </a:r>
          <a:r>
            <a:rPr lang="ru-RU" sz="1400" b="0" i="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– </a:t>
          </a:r>
          <a:r>
            <a:rPr lang="ru-RU" sz="1400" b="1" i="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dirty="0" smtClean="0">
              <a:latin typeface="Palatino Linotype" pitchFamily="18" charset="0"/>
              <a:cs typeface="Times New Roman" pitchFamily="18" charset="0"/>
            </a:rPr>
            <a:t> 25 балл</a:t>
          </a:r>
          <a:r>
            <a:rPr lang="ru-RU" sz="1400" b="0" i="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dirty="0">
            <a:latin typeface="Palatino Linotype" pitchFamily="18" charset="0"/>
            <a:cs typeface="Times New Roman" pitchFamily="18" charset="0"/>
          </a:endParaRPr>
        </a:p>
      </dgm:t>
    </dgm:pt>
    <dgm:pt modelId="{840353CB-D467-4E58-83F4-4DE019015007}" type="parTrans" cxnId="{F1126E58-47C5-495E-9CA1-46F2F50E123C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AAC718F7-91AE-4255-A8B9-635BFE55AC71}" type="sibTrans" cxnId="{F1126E58-47C5-495E-9CA1-46F2F50E123C}">
      <dgm:prSet/>
      <dgm:spPr/>
      <dgm:t>
        <a:bodyPr/>
        <a:lstStyle/>
        <a:p>
          <a:endParaRPr lang="ru-RU" sz="1400" i="0">
            <a:latin typeface="Palatino Linotype" pitchFamily="18" charset="0"/>
          </a:endParaRPr>
        </a:p>
      </dgm:t>
    </dgm:pt>
    <dgm:pt modelId="{4299D11F-063C-42B0-B625-D08AA70A30C5}" type="pres">
      <dgm:prSet presAssocID="{93C64DDC-0741-4A4C-86AA-F50D7C64D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42B16-A1DE-4F41-B51F-DAB0A968A1A7}" type="pres">
      <dgm:prSet presAssocID="{D9948CD9-590D-4498-9E83-4BB543E57F8F}" presName="composite" presStyleCnt="0"/>
      <dgm:spPr/>
    </dgm:pt>
    <dgm:pt modelId="{4AE7E29F-7FE0-4BAC-8683-9685C86C5FDA}" type="pres">
      <dgm:prSet presAssocID="{D9948CD9-590D-4498-9E83-4BB543E57F8F}" presName="parTx" presStyleLbl="alignNode1" presStyleIdx="0" presStyleCnt="2" custScaleY="100000" custLinFactX="13800" custLinFactNeighborX="100000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74871-576B-4784-A49B-FA5B47619420}" type="pres">
      <dgm:prSet presAssocID="{D9948CD9-590D-4498-9E83-4BB543E57F8F}" presName="desTx" presStyleLbl="alignAccFollowNode1" presStyleIdx="0" presStyleCnt="2" custLinFactX="14001" custLinFactNeighborX="100000" custLinFactNeighborY="-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89E2-CAAB-4AF2-AF3E-489721130A72}" type="pres">
      <dgm:prSet presAssocID="{69866195-AAFF-40F6-BBA9-CBE471DBAFAC}" presName="space" presStyleCnt="0"/>
      <dgm:spPr/>
    </dgm:pt>
    <dgm:pt modelId="{D756439A-5B13-4BC4-B1F2-8A0099993595}" type="pres">
      <dgm:prSet presAssocID="{CA04D726-6974-4BF4-9729-A90A5DD3B3AC}" presName="composite" presStyleCnt="0"/>
      <dgm:spPr/>
    </dgm:pt>
    <dgm:pt modelId="{E049C2B9-9E06-47BF-838F-AC573D61B9CF}" type="pres">
      <dgm:prSet presAssocID="{CA04D726-6974-4BF4-9729-A90A5DD3B3AC}" presName="parTx" presStyleLbl="alignNode1" presStyleIdx="1" presStyleCnt="2" custScaleY="100000" custLinFactX="-14001" custLinFactNeighborX="-100000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C9595-0781-4584-AFEE-96605E1F2911}" type="pres">
      <dgm:prSet presAssocID="{CA04D726-6974-4BF4-9729-A90A5DD3B3AC}" presName="desTx" presStyleLbl="alignAccFollowNode1" presStyleIdx="1" presStyleCnt="2" custLinFactX="-14323" custLinFactNeighborX="-100000" custLinFactNeighborY="-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1C8A5E-70DD-495E-90D6-E633A031204C}" srcId="{D9948CD9-590D-4498-9E83-4BB543E57F8F}" destId="{716661AE-51FB-4960-8D63-F4E300DEE09A}" srcOrd="0" destOrd="0" parTransId="{FAB49A4A-7DCD-4AC7-AB70-8C47919DC60A}" sibTransId="{96A460B6-D772-40FB-9519-BF053CFBD6E9}"/>
    <dgm:cxn modelId="{1D7658C4-145F-48DF-B592-1DCA3D2008C3}" srcId="{D9948CD9-590D-4498-9E83-4BB543E57F8F}" destId="{BAFCAC6B-79E0-4EF0-8901-65029EA50329}" srcOrd="6" destOrd="0" parTransId="{E6F70607-94DE-43CE-A943-A679CD9F9EF0}" sibTransId="{0701EA0D-9F8A-4B26-B1F1-45ED5A568D9A}"/>
    <dgm:cxn modelId="{CEFF2491-91D3-4604-95C7-A5B01BA30F8B}" type="presOf" srcId="{F57001F6-E0DB-447D-8657-3AAC88217633}" destId="{F5D74871-576B-4784-A49B-FA5B47619420}" srcOrd="0" destOrd="4" presId="urn:microsoft.com/office/officeart/2005/8/layout/hList1"/>
    <dgm:cxn modelId="{8779FFA5-015F-48DD-9A54-5C51FED07ADE}" srcId="{D9948CD9-590D-4498-9E83-4BB543E57F8F}" destId="{C4630787-3127-437D-A681-0B24EF5CD46B}" srcOrd="2" destOrd="0" parTransId="{BB8ADDAD-7E6F-47E6-8995-44EF26561659}" sibTransId="{568A7A7F-4350-4D1A-AC99-897EA7D35183}"/>
    <dgm:cxn modelId="{D3719A01-31F3-4065-99A7-53EAEF1AB8FD}" srcId="{D9948CD9-590D-4498-9E83-4BB543E57F8F}" destId="{F9FBAE44-65C0-40DD-B1B7-461FD90DBD34}" srcOrd="3" destOrd="0" parTransId="{0B642597-1516-40E1-8C21-F80F0636B3E9}" sibTransId="{FDC63A93-7E04-4E88-A30A-947FFED72CAF}"/>
    <dgm:cxn modelId="{A3C6B5EB-4804-4606-94B8-333355DC7D1C}" type="presOf" srcId="{F9FBAE44-65C0-40DD-B1B7-461FD90DBD34}" destId="{F5D74871-576B-4784-A49B-FA5B47619420}" srcOrd="0" destOrd="3" presId="urn:microsoft.com/office/officeart/2005/8/layout/hList1"/>
    <dgm:cxn modelId="{1AEB41DD-FFDD-4FDD-957B-749D19BF1347}" type="presOf" srcId="{CA04D726-6974-4BF4-9729-A90A5DD3B3AC}" destId="{E049C2B9-9E06-47BF-838F-AC573D61B9CF}" srcOrd="0" destOrd="0" presId="urn:microsoft.com/office/officeart/2005/8/layout/hList1"/>
    <dgm:cxn modelId="{B78B87F0-0958-457E-AE3C-FC68316F6870}" type="presOf" srcId="{BAFCAC6B-79E0-4EF0-8901-65029EA50329}" destId="{F5D74871-576B-4784-A49B-FA5B47619420}" srcOrd="0" destOrd="6" presId="urn:microsoft.com/office/officeart/2005/8/layout/hList1"/>
    <dgm:cxn modelId="{85F0E58E-25F3-4EEC-8340-97879B660ACD}" type="presOf" srcId="{D9948CD9-590D-4498-9E83-4BB543E57F8F}" destId="{4AE7E29F-7FE0-4BAC-8683-9685C86C5FDA}" srcOrd="0" destOrd="0" presId="urn:microsoft.com/office/officeart/2005/8/layout/hList1"/>
    <dgm:cxn modelId="{5103483B-1850-4924-B46A-BFADC61F9837}" type="presOf" srcId="{5DA87E76-0851-4A51-BB1C-D3DFFCDB89E2}" destId="{F5D74871-576B-4784-A49B-FA5B47619420}" srcOrd="0" destOrd="1" presId="urn:microsoft.com/office/officeart/2005/8/layout/hList1"/>
    <dgm:cxn modelId="{EE7B8E9F-614E-4E40-B8AE-1F57DB89C4DA}" srcId="{93C64DDC-0741-4A4C-86AA-F50D7C64D15F}" destId="{CA04D726-6974-4BF4-9729-A90A5DD3B3AC}" srcOrd="1" destOrd="0" parTransId="{DFECC777-A348-45E6-B076-FCE026659B11}" sibTransId="{A826EE4A-B270-432D-A302-A8EE5EFB7F3B}"/>
    <dgm:cxn modelId="{01CF7573-BBEA-4859-9D79-76500B00A12B}" type="presOf" srcId="{93C64DDC-0741-4A4C-86AA-F50D7C64D15F}" destId="{4299D11F-063C-42B0-B625-D08AA70A30C5}" srcOrd="0" destOrd="0" presId="urn:microsoft.com/office/officeart/2005/8/layout/hList1"/>
    <dgm:cxn modelId="{6C35C03E-7912-4912-82AA-F444FA088147}" srcId="{D9948CD9-590D-4498-9E83-4BB543E57F8F}" destId="{F57001F6-E0DB-447D-8657-3AAC88217633}" srcOrd="4" destOrd="0" parTransId="{7C3FDDFF-5FD0-46EF-9469-CABC0876D450}" sibTransId="{931876EE-0305-4A1B-9EE0-85726EDD289C}"/>
    <dgm:cxn modelId="{C14A6F72-21DB-4F9A-AC7A-75D9269FDD5A}" type="presOf" srcId="{96EF31D9-3DB2-4ED9-AD3B-E727020750E7}" destId="{879C9595-0781-4584-AFEE-96605E1F2911}" srcOrd="0" destOrd="0" presId="urn:microsoft.com/office/officeart/2005/8/layout/hList1"/>
    <dgm:cxn modelId="{3FB24D38-1FA0-46E5-9CF6-1B97A8D9F581}" type="presOf" srcId="{C4630787-3127-437D-A681-0B24EF5CD46B}" destId="{F5D74871-576B-4784-A49B-FA5B47619420}" srcOrd="0" destOrd="2" presId="urn:microsoft.com/office/officeart/2005/8/layout/hList1"/>
    <dgm:cxn modelId="{BB17D0FF-1832-461C-8B48-C641FB9EDE0D}" type="presOf" srcId="{FDBD65D1-A29C-4D27-A55A-8CE391E7E080}" destId="{F5D74871-576B-4784-A49B-FA5B47619420}" srcOrd="0" destOrd="5" presId="urn:microsoft.com/office/officeart/2005/8/layout/hList1"/>
    <dgm:cxn modelId="{14E138D8-B8D6-4443-BAE0-6BFA89AC7C27}" srcId="{CA04D726-6974-4BF4-9729-A90A5DD3B3AC}" destId="{0530FEB6-454E-4BE2-8E49-09E0FE4040EE}" srcOrd="2" destOrd="0" parTransId="{317B46F9-EB6D-476D-A711-FC58DD54702E}" sibTransId="{0D2B2257-7537-4F23-A5F6-F45676AAD130}"/>
    <dgm:cxn modelId="{CCDEF58F-C75E-41DA-B9C8-708AAB8DD146}" srcId="{D9948CD9-590D-4498-9E83-4BB543E57F8F}" destId="{FDBD65D1-A29C-4D27-A55A-8CE391E7E080}" srcOrd="5" destOrd="0" parTransId="{4817384D-A2E3-47ED-A56F-DDB8CE6A4331}" sibTransId="{B07EE63B-5D8C-46BE-AC48-0C83C22326F8}"/>
    <dgm:cxn modelId="{57593DBE-ADDC-4750-BA86-F032AC3118C5}" type="presOf" srcId="{716661AE-51FB-4960-8D63-F4E300DEE09A}" destId="{F5D74871-576B-4784-A49B-FA5B47619420}" srcOrd="0" destOrd="0" presId="urn:microsoft.com/office/officeart/2005/8/layout/hList1"/>
    <dgm:cxn modelId="{C3E8CB7B-7B7A-4355-B1E0-AD6057D272E5}" srcId="{CA04D726-6974-4BF4-9729-A90A5DD3B3AC}" destId="{3F91E351-1E0D-4487-815E-06F63151FB93}" srcOrd="1" destOrd="0" parTransId="{120A5158-A1B4-4760-93BE-256724EB0603}" sibTransId="{99855C67-8036-49AF-A1A4-9D6CF7A4D0BD}"/>
    <dgm:cxn modelId="{3A72FFF9-5ACE-4D95-B8E6-D2DD2F5B0719}" type="presOf" srcId="{3F91E351-1E0D-4487-815E-06F63151FB93}" destId="{879C9595-0781-4584-AFEE-96605E1F2911}" srcOrd="0" destOrd="1" presId="urn:microsoft.com/office/officeart/2005/8/layout/hList1"/>
    <dgm:cxn modelId="{F1126E58-47C5-495E-9CA1-46F2F50E123C}" srcId="{CA04D726-6974-4BF4-9729-A90A5DD3B3AC}" destId="{96EF31D9-3DB2-4ED9-AD3B-E727020750E7}" srcOrd="0" destOrd="0" parTransId="{840353CB-D467-4E58-83F4-4DE019015007}" sibTransId="{AAC718F7-91AE-4255-A8B9-635BFE55AC71}"/>
    <dgm:cxn modelId="{1F949FB7-3530-4A16-90A1-6B1B88888313}" type="presOf" srcId="{0530FEB6-454E-4BE2-8E49-09E0FE4040EE}" destId="{879C9595-0781-4584-AFEE-96605E1F2911}" srcOrd="0" destOrd="2" presId="urn:microsoft.com/office/officeart/2005/8/layout/hList1"/>
    <dgm:cxn modelId="{56984785-7DBD-4A90-9E4D-5733DF6267A6}" srcId="{D9948CD9-590D-4498-9E83-4BB543E57F8F}" destId="{5DA87E76-0851-4A51-BB1C-D3DFFCDB89E2}" srcOrd="1" destOrd="0" parTransId="{BABCB201-E91D-4F6C-8DA2-F5F3DFF5C404}" sibTransId="{0CCF6602-CA36-4ACC-84D5-8A9BB578BC39}"/>
    <dgm:cxn modelId="{DE5B5118-830C-44B4-84E4-3E95A46E74E8}" srcId="{93C64DDC-0741-4A4C-86AA-F50D7C64D15F}" destId="{D9948CD9-590D-4498-9E83-4BB543E57F8F}" srcOrd="0" destOrd="0" parTransId="{E3D75E2C-50A4-42E8-8900-438E35126F6A}" sibTransId="{69866195-AAFF-40F6-BBA9-CBE471DBAFAC}"/>
    <dgm:cxn modelId="{47F2B1B3-DAC4-4023-90BC-01DD9284F672}" type="presParOf" srcId="{4299D11F-063C-42B0-B625-D08AA70A30C5}" destId="{08E42B16-A1DE-4F41-B51F-DAB0A968A1A7}" srcOrd="0" destOrd="0" presId="urn:microsoft.com/office/officeart/2005/8/layout/hList1"/>
    <dgm:cxn modelId="{A67B0BB4-0C11-401E-95A0-81749AEECF79}" type="presParOf" srcId="{08E42B16-A1DE-4F41-B51F-DAB0A968A1A7}" destId="{4AE7E29F-7FE0-4BAC-8683-9685C86C5FDA}" srcOrd="0" destOrd="0" presId="urn:microsoft.com/office/officeart/2005/8/layout/hList1"/>
    <dgm:cxn modelId="{4E7D8DF1-AD12-4F5E-B6E8-D076E9F46D60}" type="presParOf" srcId="{08E42B16-A1DE-4F41-B51F-DAB0A968A1A7}" destId="{F5D74871-576B-4784-A49B-FA5B47619420}" srcOrd="1" destOrd="0" presId="urn:microsoft.com/office/officeart/2005/8/layout/hList1"/>
    <dgm:cxn modelId="{000C8B79-8EC0-41B6-B5B1-6613B23B52D7}" type="presParOf" srcId="{4299D11F-063C-42B0-B625-D08AA70A30C5}" destId="{1DB889E2-CAAB-4AF2-AF3E-489721130A72}" srcOrd="1" destOrd="0" presId="urn:microsoft.com/office/officeart/2005/8/layout/hList1"/>
    <dgm:cxn modelId="{06F518F9-2AC7-4A3B-8D36-DF6DDA203C16}" type="presParOf" srcId="{4299D11F-063C-42B0-B625-D08AA70A30C5}" destId="{D756439A-5B13-4BC4-B1F2-8A0099993595}" srcOrd="2" destOrd="0" presId="urn:microsoft.com/office/officeart/2005/8/layout/hList1"/>
    <dgm:cxn modelId="{2E258475-4D6E-487F-94C5-8784FC46F650}" type="presParOf" srcId="{D756439A-5B13-4BC4-B1F2-8A0099993595}" destId="{E049C2B9-9E06-47BF-838F-AC573D61B9CF}" srcOrd="0" destOrd="0" presId="urn:microsoft.com/office/officeart/2005/8/layout/hList1"/>
    <dgm:cxn modelId="{14FE09F4-0107-40BE-8C74-8CD8D57CB90F}" type="presParOf" srcId="{D756439A-5B13-4BC4-B1F2-8A0099993595}" destId="{879C9595-0781-4584-AFEE-96605E1F29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E29F-7FE0-4BAC-8683-9685C86C5FDA}">
      <dsp:nvSpPr>
        <dsp:cNvPr id="0" name=""/>
        <dsp:cNvSpPr/>
      </dsp:nvSpPr>
      <dsp:spPr>
        <a:xfrm>
          <a:off x="4538391" y="-107950"/>
          <a:ext cx="3984103" cy="597499"/>
        </a:xfrm>
        <a:prstGeom prst="rect">
          <a:avLst/>
        </a:prstGeom>
        <a:solidFill>
          <a:srgbClr val="B18C81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Palatino Linotype" pitchFamily="18" charset="0"/>
              <a:cs typeface="Arial" pitchFamily="34" charset="0"/>
            </a:rPr>
            <a:t>ТОЛЫҚ ОҚУ МЕРЗІМІНЕ ТАПСЫРАТЫНДАР ҮШІН</a:t>
          </a:r>
          <a:endParaRPr lang="ru-RU" sz="1400" b="1" i="0" kern="1200" dirty="0">
            <a:latin typeface="Palatino Linotype" pitchFamily="18" charset="0"/>
            <a:cs typeface="Arial" pitchFamily="34" charset="0"/>
          </a:endParaRPr>
        </a:p>
      </dsp:txBody>
      <dsp:txXfrm>
        <a:off x="4538391" y="-107950"/>
        <a:ext cx="3984103" cy="597499"/>
      </dsp:txXfrm>
    </dsp:sp>
    <dsp:sp modelId="{F5D74871-576B-4784-A49B-FA5B47619420}">
      <dsp:nvSpPr>
        <dsp:cNvPr id="0" name=""/>
        <dsp:cNvSpPr/>
      </dsp:nvSpPr>
      <dsp:spPr>
        <a:xfrm>
          <a:off x="4546399" y="484472"/>
          <a:ext cx="3984103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3175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Ұлттық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ЖЖОКБҰ-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65 балл;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«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Құқық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»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75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Денсаулық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сақтау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70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Ауыл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шаруашылығы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биоресурстар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", "Ветеринария"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салалары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60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175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Басқа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ЖЖОКБҰ-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50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және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«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Құқық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»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75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Денсаулық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сақтау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70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.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</dsp:txBody>
      <dsp:txXfrm>
        <a:off x="4546399" y="484472"/>
        <a:ext cx="3984103" cy="3733199"/>
      </dsp:txXfrm>
    </dsp:sp>
    <dsp:sp modelId="{E049C2B9-9E06-47BF-838F-AC573D61B9CF}">
      <dsp:nvSpPr>
        <dsp:cNvPr id="0" name=""/>
        <dsp:cNvSpPr/>
      </dsp:nvSpPr>
      <dsp:spPr>
        <a:xfrm>
          <a:off x="3896" y="-107950"/>
          <a:ext cx="3984103" cy="597499"/>
        </a:xfrm>
        <a:prstGeom prst="rect">
          <a:avLst/>
        </a:prstGeom>
        <a:solidFill>
          <a:srgbClr val="B18C81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Palatino Linotype" pitchFamily="18" charset="0"/>
              <a:cs typeface="Arial" pitchFamily="34" charset="0"/>
            </a:rPr>
            <a:t>ҚЫСҚАРТЫЛҒАН  ОҚУ МЕРЗІМІНЕ ТАПСЫРАТЫНДАР ҮШІН</a:t>
          </a:r>
          <a:endParaRPr lang="ru-RU" sz="1400" b="1" i="0" kern="1200" dirty="0">
            <a:latin typeface="Palatino Linotype" pitchFamily="18" charset="0"/>
            <a:cs typeface="Arial" pitchFamily="34" charset="0"/>
          </a:endParaRPr>
        </a:p>
      </dsp:txBody>
      <dsp:txXfrm>
        <a:off x="3896" y="-107950"/>
        <a:ext cx="3984103" cy="597499"/>
      </dsp:txXfrm>
    </dsp:sp>
    <dsp:sp modelId="{879C9595-0781-4584-AFEE-96605E1F2911}">
      <dsp:nvSpPr>
        <dsp:cNvPr id="0" name=""/>
        <dsp:cNvSpPr/>
      </dsp:nvSpPr>
      <dsp:spPr>
        <a:xfrm>
          <a:off x="0" y="484472"/>
          <a:ext cx="3984103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ЖЖОКБҰ-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25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;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Педагогикалық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ғылымдар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"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білім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беру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саласы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</a:t>
          </a:r>
          <a:r>
            <a:rPr lang="ru-RU" sz="1400" b="0" i="0" kern="1200" dirty="0" err="1" smtClean="0">
              <a:latin typeface="Palatino Linotype" pitchFamily="18" charset="0"/>
              <a:cs typeface="Times New Roman" pitchFamily="18" charset="0"/>
            </a:rPr>
            <a:t>бойынша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 – </a:t>
          </a:r>
          <a:r>
            <a:rPr lang="ru-RU" sz="1400" b="1" i="0" kern="1200" dirty="0" err="1" smtClean="0">
              <a:latin typeface="Palatino Linotype" pitchFamily="18" charset="0"/>
              <a:cs typeface="Times New Roman" pitchFamily="18" charset="0"/>
            </a:rPr>
            <a:t>кемінде</a:t>
          </a:r>
          <a:r>
            <a:rPr lang="ru-RU" sz="1400" b="1" i="0" kern="1200" dirty="0" smtClean="0">
              <a:latin typeface="Palatino Linotype" pitchFamily="18" charset="0"/>
              <a:cs typeface="Times New Roman" pitchFamily="18" charset="0"/>
            </a:rPr>
            <a:t> 35 балл</a:t>
          </a:r>
          <a:r>
            <a:rPr lang="ru-RU" sz="1400" b="0" i="0" kern="1200" dirty="0" smtClean="0">
              <a:latin typeface="Palatino Linotype" pitchFamily="18" charset="0"/>
              <a:cs typeface="Times New Roman" pitchFamily="18" charset="0"/>
            </a:rPr>
            <a:t>.</a:t>
          </a:r>
          <a:endParaRPr lang="ru-RU" sz="1400" b="0" i="0" kern="1200" dirty="0">
            <a:latin typeface="Palatino Linotype" pitchFamily="18" charset="0"/>
            <a:cs typeface="Times New Roman" pitchFamily="18" charset="0"/>
          </a:endParaRPr>
        </a:p>
      </dsp:txBody>
      <dsp:txXfrm>
        <a:off x="0" y="484472"/>
        <a:ext cx="3984103" cy="373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2CEB-E7E7-4287-B023-6374CD45091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D9BB-5341-475E-BF66-3BF93F6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6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38188"/>
            <a:ext cx="535305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5" y="183092"/>
            <a:ext cx="1114425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183092"/>
            <a:ext cx="3260725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09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5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23409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5" y="1023409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5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5" y="182034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956734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0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5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0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7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3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estcenter.kz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2428" y="-29074"/>
            <a:ext cx="9906000" cy="6877083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1515594" y="2286000"/>
            <a:ext cx="75946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b="1" spc="-19" dirty="0">
                <a:solidFill>
                  <a:srgbClr val="000000"/>
                </a:solidFill>
                <a:latin typeface="Montserrat Semi-Bold Bold"/>
              </a:rPr>
              <a:t>ҰЛТТЫҚ БІРЫҢҒАЙ ТЕСТІЛЕУ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8159" y="8905"/>
            <a:ext cx="8075332" cy="608160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ҚАЗАҚСТАН РЕСПУБЛИКАСЫ </a:t>
            </a:r>
            <a:endParaRPr lang="ru-RU" sz="1800" b="1" dirty="0" smtClean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ҒЫЛЫМ ЖӘНЕ ЖОҒАРЫ БІЛІМ МИНИСТРЛІГІ</a:t>
            </a:r>
            <a:endParaRPr lang="ru-RU" sz="18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  <p:pic>
        <p:nvPicPr>
          <p:cNvPr id="16" name="Picture 2" descr="C:\Users\a.khaidarova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515"/>
            <a:ext cx="1816100" cy="1092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1698453" y="767219"/>
            <a:ext cx="8075332" cy="361938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ҰЛТТЫҚ ТЕСТІЛЕУ ОРТАЛЫҒЫ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2040" y="2910694"/>
            <a:ext cx="4348269" cy="392716"/>
          </a:xfrm>
          <a:prstGeom prst="rect">
            <a:avLst/>
          </a:prstGeom>
        </p:spPr>
        <p:txBody>
          <a:bodyPr wrap="none" lIns="53639" tIns="26819" rIns="53639" bIns="26819">
            <a:spAutoFit/>
          </a:bodyPr>
          <a:lstStyle/>
          <a:p>
            <a:r>
              <a:rPr lang="kk-KZ" sz="22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колледж </a:t>
            </a:r>
            <a:r>
              <a:rPr lang="kk-KZ" sz="22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бітірушілері </a:t>
            </a:r>
            <a:r>
              <a:rPr lang="kk-KZ" sz="22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үшін </a:t>
            </a:r>
            <a:endParaRPr lang="ru-RU" sz="22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6042536"/>
            <a:ext cx="2633009" cy="361938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Астана, 2024 </a:t>
            </a:r>
            <a:endParaRPr lang="ru-RU" sz="20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8299" y="0"/>
            <a:ext cx="268631" cy="326389"/>
          </a:xfrm>
          <a:custGeom>
            <a:avLst/>
            <a:gdLst/>
            <a:ahLst/>
            <a:cxnLst/>
            <a:rect l="l" t="t" r="r" b="b"/>
            <a:pathLst>
              <a:path w="495934" h="489584">
                <a:moveTo>
                  <a:pt x="247673" y="488960"/>
                </a:moveTo>
                <a:lnTo>
                  <a:pt x="0" y="0"/>
                </a:lnTo>
                <a:lnTo>
                  <a:pt x="495346" y="0"/>
                </a:lnTo>
                <a:lnTo>
                  <a:pt x="247673" y="488960"/>
                </a:lnTo>
                <a:close/>
              </a:path>
            </a:pathLst>
          </a:custGeom>
          <a:solidFill>
            <a:srgbClr val="FAC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428242" cy="326389"/>
          </a:xfrm>
          <a:custGeom>
            <a:avLst/>
            <a:gdLst/>
            <a:ahLst/>
            <a:cxnLst/>
            <a:rect l="l" t="t" r="r" b="b"/>
            <a:pathLst>
              <a:path w="17405985" h="489584">
                <a:moveTo>
                  <a:pt x="17405363" y="488960"/>
                </a:moveTo>
                <a:lnTo>
                  <a:pt x="0" y="488960"/>
                </a:lnTo>
                <a:lnTo>
                  <a:pt x="0" y="0"/>
                </a:lnTo>
                <a:lnTo>
                  <a:pt x="17157898" y="0"/>
                </a:lnTo>
                <a:lnTo>
                  <a:pt x="17405363" y="488960"/>
                </a:lnTo>
                <a:close/>
              </a:path>
            </a:pathLst>
          </a:custGeom>
          <a:solidFill>
            <a:srgbClr val="2D1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721_1\Desktop\Файлы\ҰЛТТЫҚ БІРЫҢҒАЙ ТЕСТІЛЕУ-2024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21_1\Desktop\Файлы\ҰЛТТЫҚ БІРЫҢҒАЙ ТЕСТІЛЕУ-2024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1"/>
            <a:ext cx="9753600" cy="67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21_1\Desktop\Файлы\ҰЛТТЫҚ БІРЫҢҒАЙ ТЕСТІЛЕУ-2024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0" cy="63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937260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spcBef>
                <a:spcPct val="0"/>
              </a:spcBef>
              <a:buNone/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ҰБТ-да АПЕЛЛЯЦИЯҒА ӨТІНІШ  БЕРУ</a:t>
            </a:r>
            <a:endParaRPr lang="en-US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18443" y="236268"/>
            <a:ext cx="3897838" cy="6316932"/>
            <a:chOff x="418443" y="236268"/>
            <a:chExt cx="3897838" cy="6316932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714077">
              <a:off x="693134" y="236268"/>
              <a:ext cx="3348456" cy="3348456"/>
            </a:xfrm>
            <a:prstGeom prst="rect">
              <a:avLst/>
            </a:prstGeom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18443" y="1752600"/>
              <a:ext cx="3897838" cy="480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85800" y="838200"/>
              <a:ext cx="3276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10"/>
              <a:r>
                <a:rPr lang="kk-KZ" sz="1600" b="1" dirty="0">
                  <a:latin typeface="Montserrat Semi-Bold Bold" charset="-52"/>
                  <a:cs typeface="Times New Roman" pitchFamily="18" charset="0"/>
                </a:rPr>
                <a:t>ТЕСТ ТАПСЫРМАЛАРЫНЫҢ МАЗМҰНЫ БОЙЫНША</a:t>
              </a:r>
              <a:endParaRPr lang="ru-RU" sz="1600" b="1" dirty="0">
                <a:latin typeface="Montserrat Semi-Bold Bold" charset="-52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0781" y="236587"/>
            <a:ext cx="3897838" cy="6316613"/>
            <a:chOff x="5295577" y="236587"/>
            <a:chExt cx="3897838" cy="6316613"/>
          </a:xfrm>
        </p:grpSpPr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714077">
              <a:off x="5570268" y="236587"/>
              <a:ext cx="3348456" cy="3348456"/>
            </a:xfrm>
            <a:prstGeom prst="rect">
              <a:avLst/>
            </a:prstGeom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295577" y="1752600"/>
              <a:ext cx="3897838" cy="480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  <p:sp>
          <p:nvSpPr>
            <p:cNvPr id="10" name="Прямоугольник 9"/>
            <p:cNvSpPr/>
            <p:nvPr/>
          </p:nvSpPr>
          <p:spPr>
            <a:xfrm>
              <a:off x="5733495" y="96268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10"/>
              <a:r>
                <a:rPr lang="kk-KZ" sz="1600" b="1" dirty="0" smtClean="0">
                  <a:latin typeface="Montserrat Semi-Bold Bold" charset="-52"/>
                  <a:cs typeface="Times New Roman" pitchFamily="18" charset="0"/>
                </a:rPr>
                <a:t>ТЕХНИКАЛЫҚ СЕБЕП БОЙЫНША</a:t>
              </a:r>
              <a:endParaRPr lang="ru-RU" sz="1600" b="1" dirty="0">
                <a:latin typeface="Montserrat Semi-Bold Bold" charset="-52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85800" y="2209800"/>
            <a:ext cx="33528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914310">
              <a:buFontTx/>
              <a:buChar char="-"/>
            </a:pPr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жауаптар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кодымен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сәйкес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келмеген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;</a:t>
            </a:r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</a:p>
          <a:p>
            <a:pPr marL="171450" indent="-171450" algn="just" defTabSz="914310">
              <a:buFontTx/>
              <a:buChar char="-"/>
            </a:pP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болмаған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;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</a:p>
          <a:p>
            <a:pPr algn="just" defTabSz="914310"/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бір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жауапты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таңдауға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арналған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тест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тапсырмаларында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бірден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көп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болған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;</a:t>
            </a:r>
          </a:p>
          <a:p>
            <a:pPr algn="just" defTabSz="914310"/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 </a:t>
            </a:r>
          </a:p>
          <a:p>
            <a:pPr marL="171450" indent="-171450" algn="just" defTabSz="914310">
              <a:buFontTx/>
              <a:buChar char="-"/>
            </a:pP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тест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тапсырмасы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құрылмаған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жағдайларда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.</a:t>
            </a:r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endParaRPr lang="kk-KZ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10"/>
            <a:endParaRPr lang="kk-KZ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10"/>
            <a:endParaRPr lang="ru-RU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10"/>
            <a:r>
              <a:rPr lang="ru-RU" sz="1400" i="1" dirty="0" err="1" smtClean="0">
                <a:latin typeface="Montserrat Semi-Bold Bold" charset="-52"/>
                <a:cs typeface="Times New Roman" pitchFamily="18" charset="0"/>
              </a:rPr>
              <a:t>Апелляцияға</a:t>
            </a:r>
            <a:r>
              <a:rPr lang="ru-RU" sz="1400" i="1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Montserrat Semi-Bold Bold" charset="-52"/>
                <a:cs typeface="Times New Roman" pitchFamily="18" charset="0"/>
              </a:rPr>
              <a:t>өтініш</a:t>
            </a:r>
            <a:r>
              <a:rPr lang="ru-RU" sz="1400" i="1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тестілеу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аяқталғаннан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кейін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30 минут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аралығында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беріледі</a:t>
            </a:r>
            <a:endParaRPr lang="ru-RU" sz="1400" i="1" dirty="0">
              <a:latin typeface="Montserrat Semi-Bold Bold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2133600"/>
            <a:ext cx="31296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914310">
              <a:buFontTx/>
              <a:buChar char="-"/>
            </a:pPr>
            <a:endParaRPr lang="kk-KZ" sz="1200" dirty="0" smtClean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тест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тапсырмасының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шартында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дұрыс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жауапты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анықтауға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қажетті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фрагменттің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(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мәтін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,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сызбалар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,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суреттер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,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кестелер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)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жоқтығын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>
                <a:latin typeface="Montserrat Semi-Bold Bold" charset="-52"/>
                <a:cs typeface="Times New Roman" pitchFamily="18" charset="0"/>
              </a:rPr>
              <a:t>анықтаған</a:t>
            </a:r>
            <a:r>
              <a:rPr lang="ru-RU" sz="1200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Montserrat Semi-Bold Bold" charset="-52"/>
                <a:cs typeface="Times New Roman" pitchFamily="18" charset="0"/>
              </a:rPr>
              <a:t>жағдайда</a:t>
            </a:r>
            <a:r>
              <a:rPr lang="ru-RU" sz="1200" dirty="0" smtClean="0">
                <a:latin typeface="Montserrat Semi-Bold Bold" charset="-52"/>
                <a:cs typeface="Times New Roman" pitchFamily="18" charset="0"/>
              </a:rPr>
              <a:t>.</a:t>
            </a:r>
          </a:p>
          <a:p>
            <a:pPr marL="171450" indent="-171450" algn="just" defTabSz="914310">
              <a:buFontTx/>
              <a:buChar char="-"/>
            </a:pPr>
            <a:endParaRPr lang="kk-KZ" sz="1200" dirty="0">
              <a:latin typeface="Montserrat Semi-Bold Bold" charset="-52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endParaRPr lang="ru-RU" sz="1200" dirty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endParaRPr lang="ru-RU" sz="1200" dirty="0" smtClean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endParaRPr lang="ru-RU" sz="1400" i="1" dirty="0" smtClean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r>
              <a:rPr lang="kk-KZ" sz="1400" i="1" dirty="0" smtClean="0">
                <a:latin typeface="Montserrat Semi-Bold Bold" charset="-52"/>
                <a:cs typeface="Times New Roman" pitchFamily="18" charset="0"/>
              </a:rPr>
              <a:t>Техникалық себеп бойынша апелляцияға өтініш тестілеу барысында беріледі.</a:t>
            </a:r>
            <a:endParaRPr lang="ru-RU" sz="1400" i="1" dirty="0">
              <a:latin typeface="Montserrat Semi-Bold Bold" charset="-52"/>
              <a:cs typeface="Times New Roman" pitchFamily="18" charset="0"/>
            </a:endParaRPr>
          </a:p>
          <a:p>
            <a:pPr algn="just" defTabSz="914310"/>
            <a:r>
              <a:rPr lang="ru-RU" sz="1400" i="1" dirty="0" err="1" smtClean="0">
                <a:latin typeface="Montserrat Semi-Bold Bold" charset="-52"/>
                <a:cs typeface="Times New Roman" pitchFamily="18" charset="0"/>
              </a:rPr>
              <a:t>Экрандағы</a:t>
            </a:r>
            <a:r>
              <a:rPr lang="ru-RU" sz="1400" i="1" dirty="0" smtClean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«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техникалық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апелляция»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қосымшасына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белгі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қояды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 (скриншот </a:t>
            </a:r>
            <a:r>
              <a:rPr lang="ru-RU" sz="1400" i="1" dirty="0" err="1">
                <a:latin typeface="Montserrat Semi-Bold Bold" charset="-52"/>
                <a:cs typeface="Times New Roman" pitchFamily="18" charset="0"/>
              </a:rPr>
              <a:t>жасайды</a:t>
            </a:r>
            <a:r>
              <a:rPr lang="ru-RU" sz="1400" i="1" dirty="0">
                <a:latin typeface="Montserrat Semi-Bold Bold" charset="-52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81992" y="152400"/>
            <a:ext cx="960120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ҰБТ-ДА ТЫЙЫМ САЛЫНҒАН ЗАТТАР</a:t>
            </a:r>
            <a:endParaRPr lang="en-US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7699" y="1093900"/>
            <a:ext cx="9725493" cy="5158169"/>
            <a:chOff x="128132" y="1588452"/>
            <a:chExt cx="12056256" cy="5523000"/>
          </a:xfrm>
        </p:grpSpPr>
        <p:sp>
          <p:nvSpPr>
            <p:cNvPr id="13" name="TextBox 12"/>
            <p:cNvSpPr txBox="1"/>
            <p:nvPr/>
          </p:nvSpPr>
          <p:spPr>
            <a:xfrm>
              <a:off x="1664536" y="2404286"/>
              <a:ext cx="9458596" cy="536192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>
              <a:defPPr>
                <a:defRPr lang="en-US"/>
              </a:defPPr>
              <a:lvl1pPr>
                <a:defRPr sz="1800">
                  <a:latin typeface="Montserrat Semi-Bold Bold" charset="-52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НОУТБУКТЕР, ПЛЕЙЕРЛЕР, МОДЕМДЕР (МОБИЛЬДІ РОУТЕРЛЕР</a:t>
              </a:r>
              <a:r>
                <a:rPr lang="ru-RU" sz="1400" dirty="0" smtClean="0"/>
                <a:t>), СМАРТ САҒАТТАР, </a:t>
              </a:r>
              <a:r>
                <a:rPr lang="ru-RU" sz="1400" dirty="0"/>
                <a:t>ФИТНЕС БРАСЛЕТ (ТРЕКЕР)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9277" y="3219838"/>
              <a:ext cx="9829437" cy="536192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>
              <a:defPPr>
                <a:defRPr lang="en-US"/>
              </a:defPPr>
              <a:lvl1pPr>
                <a:defRPr sz="1800">
                  <a:latin typeface="Montserrat Semi-Bold Bold" charset="-52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РАДИО-ЭЛЕКТРОНДЫҚ БАЙЛАНЫСТЫҢ КЕЗ-КЕЛГЕН ТҮРЛЕРІ (</a:t>
              </a:r>
              <a:r>
                <a:rPr lang="en-US" sz="1400" dirty="0"/>
                <a:t>WI-FI, BLUETOOTH, DECT, 3G, 4G</a:t>
              </a:r>
              <a:r>
                <a:rPr lang="kk-KZ" sz="1400" dirty="0"/>
                <a:t>, </a:t>
              </a:r>
              <a:r>
                <a:rPr lang="en-US" sz="1400" dirty="0" smtClean="0"/>
                <a:t>5G</a:t>
              </a:r>
              <a:r>
                <a:rPr lang="kk-KZ" sz="1400" dirty="0" smtClean="0"/>
                <a:t>, </a:t>
              </a:r>
              <a:r>
                <a:rPr lang="en-US" sz="1400" dirty="0" smtClean="0"/>
                <a:t>VHF</a:t>
              </a:r>
              <a:r>
                <a:rPr lang="kk-KZ" sz="1400" dirty="0" smtClean="0"/>
                <a:t>, </a:t>
              </a:r>
              <a:r>
                <a:rPr lang="en-US" sz="1400" dirty="0" smtClean="0"/>
                <a:t>UHF</a:t>
              </a:r>
              <a:r>
                <a:rPr lang="kk-KZ" sz="1400" dirty="0" smtClean="0"/>
                <a:t>, </a:t>
              </a:r>
              <a:r>
                <a:rPr lang="en-US" sz="1400" dirty="0"/>
                <a:t>GPS</a:t>
              </a:r>
              <a:r>
                <a:rPr lang="kk-KZ" sz="1400" dirty="0" smtClean="0"/>
                <a:t> </a:t>
              </a:r>
              <a:r>
                <a:rPr lang="ru-RU" sz="1400" dirty="0" smtClean="0"/>
                <a:t>)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4708" y="3982291"/>
              <a:ext cx="9259131" cy="76687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>
              <a:defPPr>
                <a:defRPr lang="en-US"/>
              </a:defPPr>
              <a:lvl1pPr>
                <a:defRPr sz="1800">
                  <a:latin typeface="Montserrat Semi-Bold Bold" charset="-52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СЫМДЫ ЖӘНЕ СЫМСЫЗ ҚҰЛАҚҚАПТАР, </a:t>
              </a:r>
              <a:r>
                <a:rPr lang="ru-RU" sz="1400" dirty="0" smtClean="0"/>
                <a:t>МИКРОҚҰЛАҚҚАПТАР, СЫМСЫЗ БЕЙНЕКАМЕРАЛАР, </a:t>
              </a:r>
              <a:r>
                <a:rPr lang="en-US" sz="1400" dirty="0" smtClean="0"/>
                <a:t>GPS </a:t>
              </a:r>
              <a:r>
                <a:rPr lang="ru-RU" sz="1400" dirty="0" smtClean="0"/>
                <a:t>НАВИГАТОРЛАР, </a:t>
              </a:r>
              <a:r>
                <a:rPr lang="en-US" sz="1400" dirty="0"/>
                <a:t>GPS </a:t>
              </a:r>
              <a:r>
                <a:rPr lang="ru-RU" sz="1400" dirty="0" smtClean="0"/>
                <a:t>ТРЕКЕРЛЕР, ҚАШЫҚТАН БАСҚАРУ ҚҰРЫЛҒЫЛАРЫ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6962" y="4890014"/>
              <a:ext cx="8437426" cy="536192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>
              <a:defPPr>
                <a:defRPr lang="en-US"/>
              </a:defPPr>
              <a:lvl1pPr>
                <a:defRPr sz="1800">
                  <a:latin typeface="Montserrat Semi-Bold Bold" charset="-52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ШПАРГАЛКАЛАР, ОҚУ-ӘДІСТЕМЕЛІК ӘДЕБИЕТТЕР, МЕНДЕЛЕЕВ КЕСТЕСІ ЖӘНЕ ТҰЗДАРДЫҢ ЕРІГІШТІГІ КЕСТЕСІ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9056" y="5652534"/>
              <a:ext cx="7225940" cy="145891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>
              <a:defPPr>
                <a:defRPr lang="en-US"/>
              </a:defPPr>
              <a:lvl1pPr>
                <a:defRPr sz="1800">
                  <a:latin typeface="Montserrat Semi-Bold Bold" charset="-52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КАЛЬКУЛЯТОРЛАР </a:t>
              </a:r>
            </a:p>
            <a:p>
              <a:pPr algn="just"/>
              <a:r>
                <a:rPr lang="ru-RU" sz="1400" dirty="0"/>
                <a:t>(</a:t>
              </a:r>
              <a:r>
                <a:rPr lang="ru-RU" sz="1400" dirty="0" err="1"/>
                <a:t>Бұл</a:t>
              </a:r>
              <a:r>
                <a:rPr lang="ru-RU" sz="1400" dirty="0"/>
                <a:t> </a:t>
              </a:r>
              <a:r>
                <a:rPr lang="ru-RU" sz="1400" dirty="0" err="1"/>
                <a:t>ретте</a:t>
              </a:r>
              <a:r>
                <a:rPr lang="ru-RU" sz="1400" dirty="0"/>
                <a:t> </a:t>
              </a:r>
              <a:r>
                <a:rPr lang="ru-RU" sz="1400" dirty="0" err="1"/>
                <a:t>тестілеу</a:t>
              </a:r>
              <a:r>
                <a:rPr lang="ru-RU" sz="1400" dirty="0"/>
                <a:t> </a:t>
              </a:r>
              <a:r>
                <a:rPr lang="ru-RU" sz="1400" dirty="0" err="1"/>
                <a:t>өткізілетін</a:t>
              </a:r>
              <a:r>
                <a:rPr lang="ru-RU" sz="1400" dirty="0"/>
                <a:t> </a:t>
              </a:r>
              <a:r>
                <a:rPr lang="ru-RU" sz="1400" dirty="0" err="1"/>
                <a:t>компьютердің</a:t>
              </a:r>
              <a:r>
                <a:rPr lang="ru-RU" sz="1400" dirty="0"/>
                <a:t> </a:t>
              </a:r>
              <a:r>
                <a:rPr lang="ru-RU" sz="1400" dirty="0" err="1"/>
                <a:t>интерфейсіндегі</a:t>
              </a:r>
              <a:r>
                <a:rPr lang="ru-RU" sz="1400" dirty="0"/>
                <a:t> </a:t>
              </a:r>
              <a:r>
                <a:rPr lang="ru-RU" sz="1400" dirty="0" err="1"/>
                <a:t>калькуляторларды</a:t>
              </a:r>
              <a:r>
                <a:rPr lang="ru-RU" sz="1400" dirty="0"/>
                <a:t>, Менделеев </a:t>
              </a:r>
              <a:r>
                <a:rPr lang="ru-RU" sz="1400" dirty="0" err="1"/>
                <a:t>кестесін</a:t>
              </a:r>
              <a:r>
                <a:rPr lang="ru-RU" sz="1400" dirty="0"/>
                <a:t> </a:t>
              </a:r>
              <a:r>
                <a:rPr lang="ru-RU" sz="1400" dirty="0" err="1"/>
                <a:t>және</a:t>
              </a:r>
              <a:r>
                <a:rPr lang="ru-RU" sz="1400" dirty="0"/>
                <a:t> </a:t>
              </a:r>
              <a:r>
                <a:rPr lang="ru-RU" sz="1400" dirty="0" err="1"/>
                <a:t>тұздардың</a:t>
              </a:r>
              <a:r>
                <a:rPr lang="ru-RU" sz="1400" dirty="0"/>
                <a:t> </a:t>
              </a:r>
              <a:r>
                <a:rPr lang="ru-RU" sz="1400" dirty="0" err="1"/>
                <a:t>ерігіштігі</a:t>
              </a:r>
              <a:r>
                <a:rPr lang="ru-RU" sz="1400" dirty="0"/>
                <a:t> </a:t>
              </a:r>
              <a:r>
                <a:rPr lang="ru-RU" sz="1400" dirty="0" err="1"/>
                <a:t>кестесін</a:t>
              </a:r>
              <a:r>
                <a:rPr lang="ru-RU" sz="1400" dirty="0"/>
                <a:t> </a:t>
              </a:r>
              <a:r>
                <a:rPr lang="ru-RU" sz="1400" dirty="0" err="1"/>
                <a:t>пайдалануға</a:t>
              </a:r>
              <a:r>
                <a:rPr lang="ru-RU" sz="1400" dirty="0"/>
                <a:t> </a:t>
              </a:r>
              <a:r>
                <a:rPr lang="ru-RU" sz="1400" dirty="0" err="1"/>
                <a:t>рұқсат</a:t>
              </a:r>
              <a:r>
                <a:rPr lang="ru-RU" sz="1400" dirty="0"/>
                <a:t> </a:t>
              </a:r>
              <a:r>
                <a:rPr lang="ru-RU" sz="1400" dirty="0" err="1"/>
                <a:t>етіледі</a:t>
              </a:r>
              <a:r>
                <a:rPr lang="ru-RU" sz="1400" dirty="0"/>
                <a:t>)</a:t>
              </a:r>
            </a:p>
            <a:p>
              <a:r>
                <a:rPr lang="ru-RU" sz="1400" dirty="0"/>
                <a:t> 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65" y="4091596"/>
              <a:ext cx="841718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011" y="4749165"/>
              <a:ext cx="1076175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19" y="3256537"/>
              <a:ext cx="791281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222157" y="5792535"/>
              <a:ext cx="1171373" cy="817891"/>
              <a:chOff x="1779241" y="5785040"/>
              <a:chExt cx="1171373" cy="817891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241" y="5785040"/>
                <a:ext cx="1171373" cy="817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171596" y="5952902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138371" y="6009239"/>
                <a:ext cx="393157" cy="36949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17" y="2328910"/>
              <a:ext cx="983231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32" y="1588452"/>
              <a:ext cx="913311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75676" y="1743462"/>
              <a:ext cx="10429320" cy="305510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400" dirty="0" smtClean="0">
                  <a:latin typeface="Montserrat Semi-Bold Bold" charset="-52"/>
                  <a:cs typeface="Arial" panose="020B0604020202020204" pitchFamily="34" charset="0"/>
                </a:rPr>
                <a:t>ҰЯЛЫ БАЙЛАНЫС ҚҰРАЛДАРЫН (ҰЯЛЫ ТЕЛЕФОНДАР, ПЛАНШЕТТЕР, РАЦИЯЛАР)</a:t>
              </a:r>
              <a:endParaRPr lang="ru-RU" sz="1400" dirty="0">
                <a:latin typeface="Montserrat Semi-Bold Bold" charset="-5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94" y="602456"/>
            <a:ext cx="9905999" cy="6255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2263" y="76200"/>
            <a:ext cx="560147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6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ТҮСУШІГЕ РҰҚСАТ ЕТІЛМЕЙДІ</a:t>
            </a:r>
            <a:r>
              <a:rPr lang="ru-RU" sz="26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0099" y="788067"/>
            <a:ext cx="830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аудиториядан</a:t>
            </a:r>
            <a:r>
              <a:rPr lang="ru-RU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компьютерлік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сыныптан</a:t>
            </a:r>
            <a:r>
              <a:rPr lang="ru-RU" sz="1300" dirty="0">
                <a:latin typeface="Montserrat Semi-Bold Bold" charset="-52"/>
              </a:rPr>
              <a:t>) </a:t>
            </a:r>
            <a:r>
              <a:rPr lang="ru-RU" sz="1300" dirty="0" err="1">
                <a:latin typeface="Montserrat Semi-Bold Bold" charset="-52"/>
              </a:rPr>
              <a:t>дәліз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кезекшісінің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функциясын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атқаратын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администраторының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рұқсатынсыз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алып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жүруінсіз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шығуға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аудиториядан</a:t>
            </a:r>
            <a:r>
              <a:rPr lang="ru-RU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компьютерлік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сыныптан</a:t>
            </a:r>
            <a:r>
              <a:rPr lang="ru-RU" sz="1300" dirty="0">
                <a:latin typeface="Montserrat Semi-Bold Bold" charset="-52"/>
              </a:rPr>
              <a:t>) 10 </a:t>
            </a:r>
            <a:r>
              <a:rPr lang="ru-RU" sz="1300" dirty="0" err="1">
                <a:latin typeface="Montserrat Semi-Bold Bold" charset="-52"/>
              </a:rPr>
              <a:t>минуттан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артық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шығуға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сөйлесуге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орын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ауыстыруға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құжаттармен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түсушіге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жұмыс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үшін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берілген</a:t>
            </a:r>
            <a:r>
              <a:rPr lang="ru-RU" sz="1300" dirty="0">
                <a:latin typeface="Montserrat Semi-Bold Bold" charset="-52"/>
              </a:rPr>
              <a:t> А4 </a:t>
            </a:r>
            <a:r>
              <a:rPr lang="ru-RU" sz="1300" dirty="0" err="1">
                <a:latin typeface="Montserrat Semi-Bold Bold" charset="-52"/>
              </a:rPr>
              <a:t>форматындағы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парағымен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алмасуға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ғимаратқа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аудиторияға</a:t>
            </a:r>
            <a:r>
              <a:rPr lang="ru-RU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компьютерлік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сыныпқа</a:t>
            </a:r>
            <a:r>
              <a:rPr lang="ru-RU" sz="1300" dirty="0">
                <a:latin typeface="Montserrat Semi-Bold Bold" charset="-52"/>
              </a:rPr>
              <a:t>) </a:t>
            </a:r>
            <a:r>
              <a:rPr lang="ru-RU" sz="1300" dirty="0" err="1">
                <a:latin typeface="Montserrat Semi-Bold Bold" charset="-52"/>
              </a:rPr>
              <a:t>оқу-әдістемелік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әдебиеттерді</a:t>
            </a:r>
            <a:r>
              <a:rPr lang="ru-RU" sz="1300" dirty="0">
                <a:latin typeface="Montserrat Semi-Bold Bold" charset="-52"/>
              </a:rPr>
              <a:t>, Менделеев </a:t>
            </a:r>
            <a:r>
              <a:rPr lang="ru-RU" sz="1300" dirty="0" err="1">
                <a:latin typeface="Montserrat Semi-Bold Bold" charset="-52"/>
              </a:rPr>
              <a:t>кестесін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тұздардың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ерігіштігі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кестесін</a:t>
            </a:r>
            <a:r>
              <a:rPr lang="ru-RU" sz="1300" dirty="0">
                <a:latin typeface="Montserrat Semi-Bold Bold" charset="-52"/>
              </a:rPr>
              <a:t>, калькулятор, фотоаппарат, </a:t>
            </a:r>
            <a:r>
              <a:rPr lang="ru-RU" sz="1300" dirty="0" err="1">
                <a:latin typeface="Montserrat Semi-Bold Bold" charset="-52"/>
              </a:rPr>
              <a:t>ақпараттарды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тасымалдау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функциясымен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жабдықталған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келген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ұялы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байланыс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құралдарын</a:t>
            </a:r>
            <a:r>
              <a:rPr lang="ru-RU" sz="1300" dirty="0">
                <a:latin typeface="Montserrat Semi-Bold Bold" charset="-52"/>
              </a:rPr>
              <a:t> (пейджер, </a:t>
            </a:r>
            <a:r>
              <a:rPr lang="ru-RU" sz="1300" dirty="0" err="1">
                <a:latin typeface="Montserrat Semi-Bold Bold" charset="-52"/>
              </a:rPr>
              <a:t>ұялы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телефондар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планшеттер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en-US" sz="1300" dirty="0" err="1">
                <a:latin typeface="Montserrat Semi-Bold Bold" charset="-52"/>
              </a:rPr>
              <a:t>iPad</a:t>
            </a:r>
            <a:r>
              <a:rPr lang="en-US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Айпад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en-US" sz="1300" dirty="0">
                <a:latin typeface="Montserrat Semi-Bold Bold" charset="-52"/>
              </a:rPr>
              <a:t>iPod (</a:t>
            </a:r>
            <a:r>
              <a:rPr lang="ru-RU" sz="1300" dirty="0">
                <a:latin typeface="Montserrat Semi-Bold Bold" charset="-52"/>
              </a:rPr>
              <a:t>Айпод), </a:t>
            </a:r>
            <a:r>
              <a:rPr lang="en-US" sz="1300" dirty="0" err="1">
                <a:latin typeface="Montserrat Semi-Bold Bold" charset="-52"/>
              </a:rPr>
              <a:t>SmartPhone</a:t>
            </a:r>
            <a:r>
              <a:rPr lang="en-US" sz="1300" dirty="0">
                <a:latin typeface="Montserrat Semi-Bold Bold" charset="-52"/>
              </a:rPr>
              <a:t> (</a:t>
            </a:r>
            <a:r>
              <a:rPr lang="ru-RU" sz="1300" dirty="0">
                <a:latin typeface="Montserrat Semi-Bold Bold" charset="-52"/>
              </a:rPr>
              <a:t>Смартфон), </a:t>
            </a:r>
            <a:r>
              <a:rPr lang="ru-RU" sz="1300" dirty="0" err="1">
                <a:latin typeface="Montserrat Semi-Bold Bold" charset="-52"/>
              </a:rPr>
              <a:t>рациялар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ноутбуктер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плейерлер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модемдер</a:t>
            </a:r>
            <a:r>
              <a:rPr lang="ru-RU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мобильді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роутерлер</a:t>
            </a:r>
            <a:r>
              <a:rPr lang="ru-RU" sz="1300" dirty="0">
                <a:latin typeface="Montserrat Semi-Bold Bold" charset="-52"/>
              </a:rPr>
              <a:t>), смарт </a:t>
            </a:r>
            <a:r>
              <a:rPr lang="ru-RU" sz="1300" dirty="0" err="1">
                <a:latin typeface="Montserrat Semi-Bold Bold" charset="-52"/>
              </a:rPr>
              <a:t>сағаттар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сымды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сымсыз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құлаққаптар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басқа</a:t>
            </a:r>
            <a:r>
              <a:rPr lang="ru-RU" sz="1300" dirty="0">
                <a:latin typeface="Montserrat Semi-Bold Bold" charset="-52"/>
              </a:rPr>
              <a:t> да </a:t>
            </a:r>
            <a:r>
              <a:rPr lang="ru-RU" sz="1300" dirty="0" err="1">
                <a:latin typeface="Montserrat Semi-Bold Bold" charset="-52"/>
              </a:rPr>
              <a:t>микроқұлаққаптар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ru-RU" sz="1300" dirty="0" err="1">
                <a:latin typeface="Montserrat Semi-Bold Bold" charset="-52"/>
              </a:rPr>
              <a:t>сымсыз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бейнекамераларды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en-US" sz="1300" dirty="0">
                <a:latin typeface="Montserrat Semi-Bold Bold" charset="-52"/>
              </a:rPr>
              <a:t>GPS (</a:t>
            </a:r>
            <a:r>
              <a:rPr lang="ru-RU" sz="1300" dirty="0" err="1">
                <a:latin typeface="Montserrat Semi-Bold Bold" charset="-52"/>
              </a:rPr>
              <a:t>ДжиПиЭс</a:t>
            </a:r>
            <a:r>
              <a:rPr lang="ru-RU" sz="1300" dirty="0">
                <a:latin typeface="Montserrat Semi-Bold Bold" charset="-52"/>
              </a:rPr>
              <a:t>) </a:t>
            </a:r>
            <a:r>
              <a:rPr lang="ru-RU" sz="1300" dirty="0" err="1">
                <a:latin typeface="Montserrat Semi-Bold Bold" charset="-52"/>
              </a:rPr>
              <a:t>навигаторларды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en-US" sz="1300" dirty="0">
                <a:latin typeface="Montserrat Semi-Bold Bold" charset="-52"/>
              </a:rPr>
              <a:t>GPS (</a:t>
            </a:r>
            <a:r>
              <a:rPr lang="ru-RU" sz="1300" dirty="0" err="1">
                <a:latin typeface="Montserrat Semi-Bold Bold" charset="-52"/>
              </a:rPr>
              <a:t>ДжиПиЭс</a:t>
            </a:r>
            <a:r>
              <a:rPr lang="ru-RU" sz="1300" dirty="0">
                <a:latin typeface="Montserrat Semi-Bold Bold" charset="-52"/>
              </a:rPr>
              <a:t>) </a:t>
            </a:r>
            <a:r>
              <a:rPr lang="ru-RU" sz="1300" dirty="0" err="1">
                <a:latin typeface="Montserrat Semi-Bold Bold" charset="-52"/>
              </a:rPr>
              <a:t>трекерлерді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қашықтан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басқару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құрылғыларын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сондай-ақ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келесі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стандарттарда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жұмыс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істейтін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басқа</a:t>
            </a:r>
            <a:r>
              <a:rPr lang="ru-RU" sz="1300" dirty="0">
                <a:latin typeface="Montserrat Semi-Bold Bold" charset="-52"/>
              </a:rPr>
              <a:t> да </a:t>
            </a:r>
            <a:r>
              <a:rPr lang="ru-RU" sz="1300" dirty="0" err="1">
                <a:latin typeface="Montserrat Semi-Bold Bold" charset="-52"/>
              </a:rPr>
              <a:t>ақпарат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алмасу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құрылғыларын</a:t>
            </a:r>
            <a:r>
              <a:rPr lang="ru-RU" sz="1300" dirty="0">
                <a:latin typeface="Montserrat Semi-Bold Bold" charset="-52"/>
              </a:rPr>
              <a:t>: </a:t>
            </a:r>
            <a:r>
              <a:rPr lang="en-US" sz="1300" dirty="0">
                <a:latin typeface="Montserrat Semi-Bold Bold" charset="-52"/>
              </a:rPr>
              <a:t>GSM (</a:t>
            </a:r>
            <a:r>
              <a:rPr lang="ru-RU" sz="1300" dirty="0" err="1">
                <a:latin typeface="Montserrat Semi-Bold Bold" charset="-52"/>
              </a:rPr>
              <a:t>ДжиСиМ</a:t>
            </a:r>
            <a:r>
              <a:rPr lang="ru-RU" sz="1300" dirty="0">
                <a:latin typeface="Montserrat Semi-Bold Bold" charset="-52"/>
              </a:rPr>
              <a:t>), 3</a:t>
            </a:r>
            <a:r>
              <a:rPr lang="en-US" sz="1300" dirty="0">
                <a:latin typeface="Montserrat Semi-Bold Bold" charset="-52"/>
              </a:rPr>
              <a:t>G (3 </a:t>
            </a:r>
            <a:r>
              <a:rPr lang="ru-RU" sz="1300" dirty="0">
                <a:latin typeface="Montserrat Semi-Bold Bold" charset="-52"/>
              </a:rPr>
              <a:t>Джи), 4</a:t>
            </a:r>
            <a:r>
              <a:rPr lang="en-US" sz="1300" dirty="0">
                <a:latin typeface="Montserrat Semi-Bold Bold" charset="-52"/>
              </a:rPr>
              <a:t>G (4 </a:t>
            </a:r>
            <a:r>
              <a:rPr lang="ru-RU" sz="1300" dirty="0">
                <a:latin typeface="Montserrat Semi-Bold Bold" charset="-52"/>
              </a:rPr>
              <a:t>Джи), 5</a:t>
            </a:r>
            <a:r>
              <a:rPr lang="en-US" sz="1300" dirty="0">
                <a:latin typeface="Montserrat Semi-Bold Bold" charset="-52"/>
              </a:rPr>
              <a:t>G (5 </a:t>
            </a:r>
            <a:r>
              <a:rPr lang="ru-RU" sz="1300" dirty="0">
                <a:latin typeface="Montserrat Semi-Bold Bold" charset="-52"/>
              </a:rPr>
              <a:t>Джи), </a:t>
            </a:r>
            <a:r>
              <a:rPr lang="en-US" sz="1300" dirty="0">
                <a:latin typeface="Montserrat Semi-Bold Bold" charset="-52"/>
              </a:rPr>
              <a:t>VHF (</a:t>
            </a:r>
            <a:r>
              <a:rPr lang="ru-RU" sz="1300" dirty="0" err="1">
                <a:latin typeface="Montserrat Semi-Bold Bold" charset="-52"/>
              </a:rPr>
              <a:t>ВиЭйчЭф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en-US" sz="1300" dirty="0">
                <a:latin typeface="Montserrat Semi-Bold Bold" charset="-52"/>
              </a:rPr>
              <a:t>UHF (</a:t>
            </a:r>
            <a:r>
              <a:rPr lang="ru-RU" sz="1300" dirty="0" err="1">
                <a:latin typeface="Montserrat Semi-Bold Bold" charset="-52"/>
              </a:rPr>
              <a:t>ЮЭйчЭф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en-US" sz="1300" dirty="0">
                <a:latin typeface="Montserrat Semi-Bold Bold" charset="-52"/>
              </a:rPr>
              <a:t>Wi-Fi (</a:t>
            </a:r>
            <a:r>
              <a:rPr lang="ru-RU" sz="1300" dirty="0" err="1">
                <a:latin typeface="Montserrat Semi-Bold Bold" charset="-52"/>
              </a:rPr>
              <a:t>Вай</a:t>
            </a:r>
            <a:r>
              <a:rPr lang="ru-RU" sz="1300" dirty="0">
                <a:latin typeface="Montserrat Semi-Bold Bold" charset="-52"/>
              </a:rPr>
              <a:t>-фай), </a:t>
            </a:r>
            <a:r>
              <a:rPr lang="en-US" sz="1300" dirty="0">
                <a:latin typeface="Montserrat Semi-Bold Bold" charset="-52"/>
              </a:rPr>
              <a:t>GPS (</a:t>
            </a:r>
            <a:r>
              <a:rPr lang="ru-RU" sz="1300" dirty="0" err="1">
                <a:latin typeface="Montserrat Semi-Bold Bold" charset="-52"/>
              </a:rPr>
              <a:t>ДжиПиЭс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en-US" sz="1300" dirty="0">
                <a:latin typeface="Montserrat Semi-Bold Bold" charset="-52"/>
              </a:rPr>
              <a:t>Bluetooth (</a:t>
            </a:r>
            <a:r>
              <a:rPr lang="ru-RU" sz="1300" dirty="0" err="1">
                <a:latin typeface="Montserrat Semi-Bold Bold" charset="-52"/>
              </a:rPr>
              <a:t>Блютуз</a:t>
            </a:r>
            <a:r>
              <a:rPr lang="ru-RU" sz="1300" dirty="0">
                <a:latin typeface="Montserrat Semi-Bold Bold" charset="-52"/>
              </a:rPr>
              <a:t>), </a:t>
            </a:r>
            <a:r>
              <a:rPr lang="en-US" sz="1300" dirty="0" err="1">
                <a:latin typeface="Montserrat Semi-Bold Bold" charset="-52"/>
              </a:rPr>
              <a:t>Dect</a:t>
            </a:r>
            <a:r>
              <a:rPr lang="en-US" sz="1300" dirty="0">
                <a:latin typeface="Montserrat Semi-Bold Bold" charset="-52"/>
              </a:rPr>
              <a:t> (</a:t>
            </a:r>
            <a:r>
              <a:rPr lang="ru-RU" sz="1300" dirty="0" err="1">
                <a:latin typeface="Montserrat Semi-Bold Bold" charset="-52"/>
              </a:rPr>
              <a:t>Дект</a:t>
            </a:r>
            <a:r>
              <a:rPr lang="ru-RU" sz="1300" dirty="0">
                <a:latin typeface="Montserrat Semi-Bold Bold" charset="-52"/>
              </a:rPr>
              <a:t>)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тағы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басқалар</a:t>
            </a:r>
            <a:r>
              <a:rPr lang="ru-RU" sz="1300" dirty="0">
                <a:latin typeface="Montserrat Semi-Bold Bold" charset="-52"/>
              </a:rPr>
              <a:t>, </a:t>
            </a:r>
            <a:r>
              <a:rPr lang="ru-RU" sz="1300" dirty="0" err="1">
                <a:latin typeface="Montserrat Semi-Bold Bold" charset="-52"/>
              </a:rPr>
              <a:t>шпаргалкаларды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алып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кіруіне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 smtClean="0">
                <a:latin typeface="Montserrat Semi-Bold Bold" charset="-52"/>
              </a:rPr>
              <a:t>қолдануына</a:t>
            </a:r>
            <a:r>
              <a:rPr lang="ru-RU" sz="1300" dirty="0" smtClean="0">
                <a:latin typeface="Montserrat Semi-Bold Bold" charset="-52"/>
              </a:rPr>
              <a:t>;</a:t>
            </a:r>
            <a:endParaRPr lang="ru-RU" sz="1300" dirty="0">
              <a:latin typeface="Montserrat Semi-Bold Bold" charset="-52"/>
            </a:endParaRP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алдында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немесе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кезінде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шулауға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басталар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алдында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берілген</a:t>
            </a:r>
            <a:r>
              <a:rPr lang="ru-RU" sz="1300" dirty="0">
                <a:latin typeface="Montserrat Semi-Bold Bold" charset="-52"/>
              </a:rPr>
              <a:t> А4 </a:t>
            </a:r>
            <a:r>
              <a:rPr lang="ru-RU" sz="1300" dirty="0" err="1">
                <a:latin typeface="Montserrat Semi-Bold Bold" charset="-52"/>
              </a:rPr>
              <a:t>форматындағы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қағаздарын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өзімен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бірге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алып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кетуге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тапсырмаларының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мазмұнын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талқылауға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жария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етуге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тестілеуге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пайдаланылатын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техникаға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қауіпсіздік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жүйесіне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қасақана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зиян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келтіруге</a:t>
            </a:r>
            <a:r>
              <a:rPr lang="ru-RU" sz="1300" dirty="0">
                <a:latin typeface="Montserrat Semi-Bold Bold" charset="-52"/>
              </a:rPr>
              <a:t>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300" dirty="0" err="1">
                <a:latin typeface="Montserrat Semi-Bold Bold" charset="-52"/>
              </a:rPr>
              <a:t>тестілеу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жүйесіне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араласу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әрекетіне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және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тестілеуден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өтуге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байланысты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өзге</a:t>
            </a:r>
            <a:r>
              <a:rPr lang="ru-RU" sz="1300" dirty="0">
                <a:latin typeface="Montserrat Semi-Bold Bold" charset="-52"/>
              </a:rPr>
              <a:t> де </a:t>
            </a:r>
            <a:r>
              <a:rPr lang="ru-RU" sz="1300" dirty="0" err="1">
                <a:latin typeface="Montserrat Semi-Bold Bold" charset="-52"/>
              </a:rPr>
              <a:t>бұзушылықтарға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рұқсат</a:t>
            </a:r>
            <a:r>
              <a:rPr lang="ru-RU" sz="1300" dirty="0">
                <a:latin typeface="Montserrat Semi-Bold Bold" charset="-52"/>
              </a:rPr>
              <a:t> </a:t>
            </a:r>
            <a:r>
              <a:rPr lang="ru-RU" sz="1300" dirty="0" err="1">
                <a:latin typeface="Montserrat Semi-Bold Bold" charset="-52"/>
              </a:rPr>
              <a:t>етілмейді</a:t>
            </a:r>
            <a:r>
              <a:rPr lang="ru-RU" sz="1300" dirty="0">
                <a:latin typeface="Montserrat Semi-Bold Bold" charset="-5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3671" y="6172200"/>
            <a:ext cx="4280729" cy="326726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/>
          <a:p>
            <a:pPr lvl="0"/>
            <a:r>
              <a:rPr lang="kk-KZ" sz="1600" b="1" dirty="0">
                <a:solidFill>
                  <a:srgbClr val="C00000"/>
                </a:solidFill>
                <a:latin typeface="Palatino Linotype" pitchFamily="18" charset="0"/>
              </a:rPr>
              <a:t>Ескерту: </a:t>
            </a:r>
            <a:r>
              <a:rPr lang="kk-KZ" sz="1600" b="1" dirty="0" smtClean="0">
                <a:solidFill>
                  <a:srgbClr val="C00000"/>
                </a:solidFill>
                <a:latin typeface="Palatino Linotype" pitchFamily="18" charset="0"/>
              </a:rPr>
              <a:t>*АТО-лар </a:t>
            </a:r>
            <a:r>
              <a:rPr lang="kk-KZ" sz="1600" b="1" dirty="0">
                <a:solidFill>
                  <a:srgbClr val="C00000"/>
                </a:solidFill>
                <a:latin typeface="Palatino Linotype" pitchFamily="18" charset="0"/>
              </a:rPr>
              <a:t>саны өзгеруі мүмкін!</a:t>
            </a:r>
            <a:endParaRPr lang="ru-RU" sz="1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5623"/>
            <a:ext cx="990600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sz="2000" dirty="0"/>
              <a:t>Республика бойынша </a:t>
            </a:r>
            <a:r>
              <a:rPr lang="kk-KZ" sz="2000" dirty="0" smtClean="0"/>
              <a:t>аймақтық тестілеу орталықтар (АТО) </a:t>
            </a:r>
            <a:r>
              <a:rPr lang="kk-KZ" sz="2000" dirty="0"/>
              <a:t>саны – 43*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6200" y="685800"/>
            <a:ext cx="9753600" cy="5476875"/>
            <a:chOff x="76200" y="685800"/>
            <a:chExt cx="9753600" cy="54768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85800"/>
              <a:ext cx="9753600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46267" y="3286181"/>
              <a:ext cx="1205208" cy="259191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05671" y="2638966"/>
              <a:ext cx="1809960" cy="262460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r>
                <a:rPr lang="kk-KZ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Карагандинская область</a:t>
              </a:r>
              <a:endPara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8523" y="3918034"/>
              <a:ext cx="1920822" cy="259191"/>
            </a:xfrm>
            <a:prstGeom prst="rect">
              <a:avLst/>
            </a:prstGeom>
            <a:noFill/>
          </p:spPr>
          <p:txBody>
            <a:bodyPr wrap="square" lIns="92283" tIns="46141" rIns="92283" bIns="4614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Жетісуская область    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94996" y="3677804"/>
              <a:ext cx="1831843" cy="269298"/>
            </a:xfrm>
            <a:prstGeom prst="rect">
              <a:avLst/>
            </a:prstGeom>
          </p:spPr>
          <p:txBody>
            <a:bodyPr wrap="none" lIns="91434" tIns="45717" rIns="91434" bIns="45717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область       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438419" y="2169477"/>
              <a:ext cx="1134413" cy="258334"/>
            </a:xfrm>
            <a:prstGeom prst="rect">
              <a:avLst/>
            </a:prstGeom>
          </p:spPr>
          <p:txBody>
            <a:bodyPr wrap="none" lIns="91434" tIns="45717" rIns="91434" bIns="45717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kk-KZ" sz="1000" b="1" dirty="0" smtClean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   </a:t>
              </a:r>
              <a:endParaRPr lang="ru-RU" sz="1000" b="1" dirty="0">
                <a:ea typeface="Calibri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69474" y="4413594"/>
              <a:ext cx="1558635" cy="262460"/>
            </a:xfrm>
            <a:prstGeom prst="rect">
              <a:avLst/>
            </a:prstGeom>
            <a:noFill/>
          </p:spPr>
          <p:txBody>
            <a:bodyPr wrap="none" lIns="92283" tIns="46141" rIns="92283" bIns="46141" rtlCol="0">
              <a:spAutoFit/>
            </a:bodyPr>
            <a:lstStyle/>
            <a:p>
              <a:r>
                <a:rPr lang="kk-KZ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Алматинская область</a:t>
              </a:r>
              <a:endPara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5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812" y="101262"/>
            <a:ext cx="990600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БІЛІМ БЕРУ ГРАНТЫ КОНКУРСЫ </a:t>
            </a:r>
            <a:r>
              <a:rPr lang="kk-KZ" dirty="0" smtClean="0"/>
              <a:t>БОЙЫНША 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14884" y="609600"/>
            <a:ext cx="9574304" cy="4898732"/>
            <a:chOff x="380998" y="733541"/>
            <a:chExt cx="9574304" cy="489873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58485" y="1111052"/>
              <a:ext cx="5580532" cy="4521221"/>
              <a:chOff x="515468" y="1058648"/>
              <a:chExt cx="5672854" cy="5923683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467527" y="3996940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5468" y="1058648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9286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20 </a:t>
              </a:r>
              <a:r>
                <a:rPr lang="kk-KZ" sz="1600" dirty="0">
                  <a:latin typeface="Montserrat Semi-Bold Bold" charset="-52"/>
                </a:rPr>
                <a:t>маусым мен 7 </a:t>
              </a:r>
              <a:r>
                <a:rPr lang="kk-KZ" sz="1600" dirty="0" smtClean="0">
                  <a:latin typeface="Montserrat Semi-Bold Bold" charset="-52"/>
                </a:rPr>
                <a:t>шілде</a:t>
              </a:r>
              <a:r>
                <a:rPr lang="ru-RU" sz="1600" dirty="0" smtClean="0">
                  <a:latin typeface="Montserrat Semi-Bold Bold" charset="-52"/>
                </a:rPr>
                <a:t>            </a:t>
              </a:r>
              <a:r>
                <a:rPr lang="kk-KZ" sz="1600" dirty="0" smtClean="0">
                  <a:latin typeface="Montserrat Semi-Bold Bold" charset="-52"/>
                </a:rPr>
                <a:t>8 </a:t>
              </a:r>
              <a:r>
                <a:rPr lang="kk-KZ" sz="1600" dirty="0">
                  <a:latin typeface="Montserrat Semi-Bold Bold" charset="-52"/>
                </a:rPr>
                <a:t>– 13  </a:t>
              </a:r>
              <a:r>
                <a:rPr lang="kk-KZ" sz="1600" dirty="0" smtClean="0">
                  <a:latin typeface="Montserrat Semi-Bold Bold" charset="-52"/>
                </a:rPr>
                <a:t>шілде                        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Шығармашылық </a:t>
              </a:r>
              <a:endParaRPr lang="kk-KZ" sz="18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  емтихандар</a:t>
              </a:r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510" y="739332"/>
              <a:ext cx="2669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Өтініш беру мерзімі*</a:t>
              </a:r>
              <a:endParaRPr lang="ru-RU" sz="1600" dirty="0">
                <a:latin typeface="Montserrat Semi-Bold Bold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8878" y="733541"/>
              <a:ext cx="2669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Өткізу мерзімі*</a:t>
              </a:r>
              <a:endParaRPr lang="ru-RU" sz="1600" dirty="0">
                <a:latin typeface="Montserrat Semi-Bold Bold" charset="-5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8" y="2710891"/>
              <a:ext cx="952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20 </a:t>
              </a:r>
              <a:r>
                <a:rPr lang="kk-KZ" sz="1600" dirty="0">
                  <a:latin typeface="Montserrat Semi-Bold Bold" charset="-52"/>
                </a:rPr>
                <a:t>маусым мен </a:t>
              </a:r>
              <a:r>
                <a:rPr lang="kk-KZ" sz="1600" dirty="0" smtClean="0">
                  <a:latin typeface="Montserrat Semi-Bold Bold" charset="-52"/>
                </a:rPr>
                <a:t>20 тамыз</a:t>
              </a:r>
              <a:r>
                <a:rPr lang="ru-RU" sz="1600" dirty="0" smtClean="0">
                  <a:latin typeface="Montserrat Semi-Bold Bold" charset="-52"/>
                </a:rPr>
                <a:t>          </a:t>
              </a:r>
              <a:r>
                <a:rPr lang="kk-KZ" sz="1600" dirty="0" smtClean="0">
                  <a:latin typeface="Montserrat Semi-Bold Bold" charset="-52"/>
                </a:rPr>
                <a:t>20 </a:t>
              </a:r>
              <a:r>
                <a:rPr lang="kk-KZ" sz="1600" dirty="0">
                  <a:latin typeface="Montserrat Semi-Bold Bold" charset="-52"/>
                </a:rPr>
                <a:t>маусым мен </a:t>
              </a:r>
              <a:r>
                <a:rPr lang="kk-KZ" sz="1600" dirty="0" smtClean="0">
                  <a:latin typeface="Montserrat Semi-Bold Bold" charset="-52"/>
                </a:rPr>
                <a:t>20 тамыз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Арнайы емтихандар**</a:t>
              </a:r>
            </a:p>
            <a:p>
              <a:endParaRPr lang="kk-KZ" sz="18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13 - 20 шілде</a:t>
              </a:r>
              <a:r>
                <a:rPr lang="ru-RU" sz="1600" dirty="0" smtClean="0">
                  <a:latin typeface="Montserrat Semi-Bold Bold" charset="-52"/>
                </a:rPr>
                <a:t>                                  </a:t>
              </a:r>
              <a:r>
                <a:rPr lang="kk-KZ" sz="1600" dirty="0" smtClean="0">
                  <a:latin typeface="Montserrat Semi-Bold Bold" charset="-52"/>
                </a:rPr>
                <a:t>1 тамызға дейін                 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Конкурс</a:t>
              </a:r>
            </a:p>
            <a:p>
              <a:r>
                <a:rPr lang="kk-KZ" sz="16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</a:t>
              </a:r>
              <a:r>
                <a:rPr lang="kk-KZ" sz="16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               </a:t>
              </a:r>
              <a:r>
                <a:rPr lang="kk-KZ" sz="1600" i="1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(республикалық бюджет)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 smtClean="0">
                  <a:latin typeface="Montserrat Semi-Bold Bold" charset="-52"/>
                </a:rPr>
                <a:t>5 – 15  тамыз </a:t>
              </a:r>
              <a:r>
                <a:rPr lang="ru-RU" sz="1600" dirty="0" smtClean="0">
                  <a:latin typeface="Montserrat Semi-Bold Bold" charset="-52"/>
                </a:rPr>
                <a:t>                                  </a:t>
              </a:r>
              <a:r>
                <a:rPr lang="kk-KZ" sz="1600" dirty="0" smtClean="0">
                  <a:latin typeface="Montserrat Semi-Bold Bold" charset="-52"/>
                </a:rPr>
                <a:t>15 </a:t>
              </a:r>
              <a:r>
                <a:rPr lang="kk-KZ" sz="1600" dirty="0">
                  <a:latin typeface="Montserrat Semi-Bold Bold" charset="-52"/>
                </a:rPr>
                <a:t>тамызға дейін </a:t>
              </a:r>
              <a:r>
                <a:rPr lang="kk-KZ" sz="1600" dirty="0" smtClean="0">
                  <a:latin typeface="Montserrat Semi-Bold Bold" charset="-52"/>
                </a:rPr>
                <a:t>                  </a:t>
              </a:r>
              <a:r>
                <a:rPr lang="kk-KZ" sz="18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Конкурс</a:t>
              </a:r>
            </a:p>
            <a:p>
              <a:r>
                <a:rPr lang="kk-KZ" sz="1600" dirty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</a:t>
              </a:r>
              <a:r>
                <a:rPr lang="kk-KZ" sz="1600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                                                                                                             </a:t>
              </a:r>
              <a:r>
                <a:rPr lang="kk-KZ" sz="1600" i="1" dirty="0" smtClean="0">
                  <a:solidFill>
                    <a:schemeClr val="accent5">
                      <a:lumMod val="50000"/>
                    </a:schemeClr>
                  </a:solidFill>
                  <a:latin typeface="Montserrat Semi-Bold Bold" charset="-52"/>
                </a:rPr>
                <a:t>(жергілікті бюджет)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2400" y="5486400"/>
            <a:ext cx="9687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01700"/>
            <a:r>
              <a:rPr lang="ru-RU" altLang="ko-KR" sz="1400" i="1" dirty="0" err="1" smtClean="0">
                <a:solidFill>
                  <a:srgbClr val="FF0000"/>
                </a:solidFill>
                <a:latin typeface="Montserrat Semi-Bold Bold" charset="-52"/>
                <a:cs typeface="Segoe UI" pitchFamily="34" charset="0"/>
              </a:rPr>
              <a:t>Ескерту</a:t>
            </a:r>
            <a:r>
              <a:rPr lang="ru-RU" altLang="ko-KR" sz="1400" i="1" dirty="0" smtClean="0">
                <a:solidFill>
                  <a:srgbClr val="FF0000"/>
                </a:solidFill>
                <a:latin typeface="Montserrat Semi-Bold Bold" charset="-52"/>
                <a:cs typeface="Segoe UI" pitchFamily="34" charset="0"/>
              </a:rPr>
              <a:t>: 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Конкурсқа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қатысу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үшін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құжаттарды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қабылдауды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ЖОО-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ның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қабылдау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комиссиясы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жүзеге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асырады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.</a:t>
            </a:r>
          </a:p>
          <a:p>
            <a:pPr marL="990600" indent="-901700"/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                *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Мерзімде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өзгерістер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болуы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мүмкін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,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ол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туралы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ҚР ҒЖБМ интернет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ресурстарында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,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бұқаралық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ақпарат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құралдарында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хабарланады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.</a:t>
            </a:r>
          </a:p>
          <a:p>
            <a:pPr marL="990600" indent="-901700"/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               ** 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Педагогикалық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ғылымдар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 </a:t>
            </a:r>
            <a:r>
              <a:rPr lang="kk-KZ" sz="1400" i="1" dirty="0" smtClean="0">
                <a:latin typeface="Montserrat Semi-Bold Bold" charset="-52"/>
                <a:cs typeface="Segoe UI" pitchFamily="34" charset="0"/>
              </a:rPr>
              <a:t> және 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Денсаулық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en-US" sz="1400" i="1" dirty="0" err="1">
                <a:latin typeface="Montserrat Semi-Bold Bold" charset="-52"/>
                <a:cs typeface="Segoe UI" pitchFamily="34" charset="0"/>
              </a:rPr>
              <a:t>сақтау</a:t>
            </a:r>
            <a:r>
              <a:rPr lang="en-US" sz="1400" i="1" dirty="0">
                <a:latin typeface="Montserrat Semi-Bold Bold" charset="-52"/>
                <a:cs typeface="Segoe UI" pitchFamily="34" charset="0"/>
              </a:rPr>
              <a:t>" 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білім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беру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саласы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ББТ-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ларына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түсу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үшін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жүргізілетін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емтихандар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  </a:t>
            </a:r>
            <a:endParaRPr lang="ru-RU" altLang="ko-KR" sz="1400" i="1" dirty="0">
              <a:latin typeface="Montserrat Semi-Bold Bold" charset="-52"/>
              <a:cs typeface="Segoe UI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6" y="1862910"/>
            <a:ext cx="838200" cy="73457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784616" y="2895600"/>
            <a:ext cx="1740384" cy="910822"/>
            <a:chOff x="7077483" y="3123759"/>
            <a:chExt cx="1740384" cy="91082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483" y="3123759"/>
              <a:ext cx="816867" cy="910822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10" t="20230" r="20086" b="63678"/>
            <a:stretch/>
          </p:blipFill>
          <p:spPr bwMode="auto">
            <a:xfrm>
              <a:off x="8001000" y="3133607"/>
              <a:ext cx="816867" cy="900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906000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 бойынша интернет ресурстар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122" t="13105" r="80929" b="70655"/>
          <a:stretch/>
        </p:blipFill>
        <p:spPr bwMode="auto">
          <a:xfrm>
            <a:off x="363202" y="1134780"/>
            <a:ext cx="932198" cy="617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3461" t="14246" r="24038" b="63247"/>
          <a:stretch/>
        </p:blipFill>
        <p:spPr bwMode="auto">
          <a:xfrm>
            <a:off x="3733800" y="1905000"/>
            <a:ext cx="834203" cy="82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76122" t="14530" r="11378" b="62678"/>
          <a:stretch/>
        </p:blipFill>
        <p:spPr bwMode="auto">
          <a:xfrm>
            <a:off x="286824" y="2764112"/>
            <a:ext cx="825769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55930" t="17379" r="26122" b="50997"/>
          <a:stretch/>
        </p:blipFill>
        <p:spPr bwMode="auto">
          <a:xfrm>
            <a:off x="3810000" y="3706684"/>
            <a:ext cx="605132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60096" t="20229" r="7692" b="24785"/>
          <a:stretch/>
        </p:blipFill>
        <p:spPr bwMode="auto">
          <a:xfrm>
            <a:off x="287108" y="4798864"/>
            <a:ext cx="825769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11138" y="1107655"/>
            <a:ext cx="283226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  <a:endParaRPr lang="en-US" sz="22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472" y="2062936"/>
            <a:ext cx="5195645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sz="2200" dirty="0" smtClean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  <a:endParaRPr lang="en-US" sz="2200" dirty="0">
              <a:solidFill>
                <a:schemeClr val="bg1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1139" y="3019955"/>
            <a:ext cx="5804061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sz="22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901413"/>
            <a:ext cx="389320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4348" y="5001710"/>
            <a:ext cx="778445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sz="2200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sz="22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150070"/>
            <a:ext cx="85519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  <a:spcBef>
                <a:spcPct val="0"/>
              </a:spcBef>
            </a:pPr>
            <a:r>
              <a:rPr lang="kk-KZ" sz="3500" spc="-48" dirty="0" smtClean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Ұлттық бірыңғай тестілеу - 2024</a:t>
            </a:r>
            <a:endParaRPr lang="en-US" sz="3500" spc="-48" dirty="0">
              <a:solidFill>
                <a:schemeClr val="accent6">
                  <a:lumMod val="50000"/>
                </a:schemeClr>
              </a:solidFill>
              <a:latin typeface="Montserrat Semi-Bold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899" y="745732"/>
            <a:ext cx="9495701" cy="7067029"/>
          </a:xfrm>
          <a:prstGeom prst="rect">
            <a:avLst/>
          </a:prstGeom>
        </p:spPr>
        <p:txBody>
          <a:bodyPr wrap="square" lIns="79721" tIns="39861" rIns="79721" bIns="39861">
            <a:spAutoFit/>
          </a:bodyPr>
          <a:lstStyle/>
          <a:p>
            <a:pPr indent="463653" algn="just"/>
            <a:r>
              <a:rPr lang="ru-RU" sz="1700" b="1" dirty="0">
                <a:latin typeface="Palatino Linotype" pitchFamily="18" charset="0"/>
              </a:rPr>
              <a:t>«</a:t>
            </a:r>
            <a:r>
              <a:rPr lang="ru-RU" sz="1700" dirty="0" err="1">
                <a:latin typeface="Palatino Linotype" pitchFamily="18" charset="0"/>
              </a:rPr>
              <a:t>Ұлттық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бірыңғай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(ҰБТ) – </a:t>
            </a:r>
            <a:r>
              <a:rPr lang="ru-RU" sz="1700" dirty="0" err="1">
                <a:latin typeface="Palatino Linotype" pitchFamily="18" charset="0"/>
              </a:rPr>
              <a:t>жоғары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және</a:t>
            </a:r>
            <a:r>
              <a:rPr lang="ru-RU" sz="1700" dirty="0">
                <a:latin typeface="Palatino Linotype" pitchFamily="18" charset="0"/>
              </a:rPr>
              <a:t> (</a:t>
            </a:r>
            <a:r>
              <a:rPr lang="ru-RU" sz="1700" dirty="0" err="1">
                <a:latin typeface="Palatino Linotype" pitchFamily="18" charset="0"/>
              </a:rPr>
              <a:t>немесе</a:t>
            </a:r>
            <a:r>
              <a:rPr lang="ru-RU" sz="1700" dirty="0">
                <a:latin typeface="Palatino Linotype" pitchFamily="18" charset="0"/>
              </a:rPr>
              <a:t>) </a:t>
            </a:r>
            <a:r>
              <a:rPr lang="ru-RU" sz="1700" dirty="0" err="1">
                <a:latin typeface="Palatino Linotype" pitchFamily="18" charset="0"/>
              </a:rPr>
              <a:t>жоғары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оқу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орнынан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кейінгі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білім</a:t>
            </a:r>
            <a:r>
              <a:rPr lang="ru-RU" sz="1700" dirty="0">
                <a:latin typeface="Palatino Linotype" pitchFamily="18" charset="0"/>
              </a:rPr>
              <a:t> беру </a:t>
            </a:r>
            <a:r>
              <a:rPr lang="ru-RU" sz="1700" dirty="0" err="1">
                <a:latin typeface="Palatino Linotype" pitchFamily="18" charset="0"/>
              </a:rPr>
              <a:t>ұйымдарына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түсуге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арналған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іріктеу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емтихандарының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бір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нысаны</a:t>
            </a:r>
            <a:r>
              <a:rPr lang="ru-RU" sz="1700" dirty="0" smtClean="0">
                <a:latin typeface="Palatino Linotype" pitchFamily="18" charset="0"/>
              </a:rPr>
              <a:t>»</a:t>
            </a:r>
          </a:p>
          <a:p>
            <a:pPr indent="463653" algn="r"/>
            <a:endParaRPr lang="ru-RU" sz="1000" i="1" dirty="0" smtClean="0">
              <a:latin typeface="Palatino Linotype" pitchFamily="18" charset="0"/>
            </a:endParaRPr>
          </a:p>
          <a:p>
            <a:pPr indent="463653" algn="r"/>
            <a:r>
              <a:rPr lang="ru-RU" sz="1700" i="1" dirty="0" smtClean="0">
                <a:latin typeface="Palatino Linotype" pitchFamily="18" charset="0"/>
              </a:rPr>
              <a:t>(</a:t>
            </a:r>
            <a:r>
              <a:rPr lang="ru-RU" sz="1700" i="1" dirty="0">
                <a:latin typeface="Palatino Linotype" pitchFamily="18" charset="0"/>
              </a:rPr>
              <a:t>ҚР «</a:t>
            </a:r>
            <a:r>
              <a:rPr lang="ru-RU" sz="1700" i="1" dirty="0" err="1">
                <a:latin typeface="Palatino Linotype" pitchFamily="18" charset="0"/>
              </a:rPr>
              <a:t>Білім</a:t>
            </a:r>
            <a:r>
              <a:rPr lang="ru-RU" sz="1700" i="1" dirty="0">
                <a:latin typeface="Palatino Linotype" pitchFamily="18" charset="0"/>
              </a:rPr>
              <a:t> </a:t>
            </a:r>
            <a:r>
              <a:rPr lang="ru-RU" sz="1700" i="1" dirty="0" err="1">
                <a:latin typeface="Palatino Linotype" pitchFamily="18" charset="0"/>
              </a:rPr>
              <a:t>туралы</a:t>
            </a:r>
            <a:r>
              <a:rPr lang="ru-RU" sz="1700" i="1" dirty="0">
                <a:latin typeface="Palatino Linotype" pitchFamily="18" charset="0"/>
              </a:rPr>
              <a:t>» </a:t>
            </a:r>
            <a:r>
              <a:rPr lang="ru-RU" sz="1700" i="1" dirty="0" err="1" smtClean="0">
                <a:latin typeface="Palatino Linotype" pitchFamily="18" charset="0"/>
              </a:rPr>
              <a:t>Заңы</a:t>
            </a:r>
            <a:r>
              <a:rPr lang="ru-RU" sz="1700" i="1" dirty="0" smtClean="0">
                <a:latin typeface="Palatino Linotype" pitchFamily="18" charset="0"/>
              </a:rPr>
              <a:t>, 1 </a:t>
            </a:r>
            <a:r>
              <a:rPr lang="ru-RU" sz="1700" i="1" dirty="0">
                <a:latin typeface="Palatino Linotype" pitchFamily="18" charset="0"/>
              </a:rPr>
              <a:t>б., 56 т.) </a:t>
            </a:r>
            <a:endParaRPr lang="ru-RU" sz="1700" dirty="0">
              <a:latin typeface="Palatino Linotype" pitchFamily="18" charset="0"/>
            </a:endParaRPr>
          </a:p>
          <a:p>
            <a:pPr indent="463653" algn="just"/>
            <a:endParaRPr lang="kk-KZ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ҰБТ "</a:t>
            </a:r>
            <a:r>
              <a:rPr lang="ru-RU" sz="1700" b="1" dirty="0">
                <a:latin typeface="Palatino Linotype" pitchFamily="18" charset="0"/>
              </a:rPr>
              <a:t>1 </a:t>
            </a:r>
            <a:r>
              <a:rPr lang="ru-RU" sz="1700" b="1" dirty="0" err="1">
                <a:latin typeface="Palatino Linotype" pitchFamily="18" charset="0"/>
              </a:rPr>
              <a:t>тестіленуші</a:t>
            </a:r>
            <a:r>
              <a:rPr lang="ru-RU" sz="1700" b="1" dirty="0">
                <a:latin typeface="Palatino Linotype" pitchFamily="18" charset="0"/>
              </a:rPr>
              <a:t> – 1 компьютер – 2 камера</a:t>
            </a:r>
            <a:r>
              <a:rPr lang="ru-RU" sz="1700" dirty="0">
                <a:latin typeface="Palatino Linotype" pitchFamily="18" charset="0"/>
              </a:rPr>
              <a:t>" </a:t>
            </a:r>
            <a:r>
              <a:rPr lang="ru-RU" sz="1700" dirty="0" err="1">
                <a:latin typeface="Palatino Linotype" pitchFamily="18" charset="0"/>
              </a:rPr>
              <a:t>қағидаты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бойынша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өткізіледі</a:t>
            </a:r>
            <a:r>
              <a:rPr lang="ru-RU" sz="1700" dirty="0">
                <a:latin typeface="Palatino Linotype" pitchFamily="18" charset="0"/>
              </a:rPr>
              <a:t>.</a:t>
            </a:r>
            <a:endParaRPr lang="kk-KZ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endParaRPr lang="en-US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dirty="0" err="1">
                <a:latin typeface="Palatino Linotype" pitchFamily="18" charset="0"/>
              </a:rPr>
              <a:t>Түсушілер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b="1" dirty="0" err="1" smtClean="0">
                <a:latin typeface="Palatino Linotype" pitchFamily="18" charset="0"/>
              </a:rPr>
              <a:t>орнын</a:t>
            </a:r>
            <a:r>
              <a:rPr lang="ru-RU" sz="1700" b="1" dirty="0" smtClean="0">
                <a:latin typeface="Palatino Linotype" pitchFamily="18" charset="0"/>
              </a:rPr>
              <a:t> (</a:t>
            </a:r>
            <a:r>
              <a:rPr lang="ru-RU" sz="1700" b="1" dirty="0" err="1" smtClean="0">
                <a:latin typeface="Palatino Linotype" pitchFamily="18" charset="0"/>
              </a:rPr>
              <a:t>аймақтық</a:t>
            </a:r>
            <a:r>
              <a:rPr lang="ru-RU" sz="1700" b="1" dirty="0" smtClean="0">
                <a:latin typeface="Palatino Linotype" pitchFamily="18" charset="0"/>
              </a:rPr>
              <a:t> </a:t>
            </a:r>
            <a:r>
              <a:rPr lang="ru-RU" sz="1700" b="1" dirty="0" err="1" smtClean="0">
                <a:latin typeface="Palatino Linotype" pitchFamily="18" charset="0"/>
              </a:rPr>
              <a:t>тестілеу</a:t>
            </a:r>
            <a:r>
              <a:rPr lang="ru-RU" sz="1700" b="1" dirty="0" smtClean="0">
                <a:latin typeface="Palatino Linotype" pitchFamily="18" charset="0"/>
              </a:rPr>
              <a:t> </a:t>
            </a:r>
            <a:r>
              <a:rPr lang="ru-RU" sz="1700" b="1" dirty="0" err="1" smtClean="0">
                <a:latin typeface="Palatino Linotype" pitchFamily="18" charset="0"/>
              </a:rPr>
              <a:t>орталығын</a:t>
            </a:r>
            <a:r>
              <a:rPr lang="ru-RU" sz="1700" b="1" dirty="0" smtClean="0">
                <a:latin typeface="Palatino Linotype" pitchFamily="18" charset="0"/>
              </a:rPr>
              <a:t> - АТО)</a:t>
            </a:r>
            <a:r>
              <a:rPr lang="ru-RU" sz="1700" dirty="0" smtClean="0">
                <a:latin typeface="Palatino Linotype" pitchFamily="18" charset="0"/>
              </a:rPr>
              <a:t>, </a:t>
            </a:r>
            <a:r>
              <a:rPr lang="ru-RU" sz="1700" b="1" dirty="0" err="1">
                <a:latin typeface="Palatino Linotype" pitchFamily="18" charset="0"/>
              </a:rPr>
              <a:t>күнін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және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уақытын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dirty="0">
                <a:latin typeface="Palatino Linotype" pitchFamily="18" charset="0"/>
              </a:rPr>
              <a:t>  </a:t>
            </a:r>
            <a:r>
              <a:rPr lang="ru-RU" sz="1700" dirty="0" err="1">
                <a:latin typeface="Palatino Linotype" pitchFamily="18" charset="0"/>
              </a:rPr>
              <a:t>өз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бетінше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таңдай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алады</a:t>
            </a:r>
            <a:r>
              <a:rPr lang="ru-RU" sz="1700" dirty="0">
                <a:latin typeface="Palatino Linotype" pitchFamily="18" charset="0"/>
              </a:rPr>
              <a:t>.</a:t>
            </a:r>
          </a:p>
          <a:p>
            <a:pPr marL="628353" indent="-240822" algn="just">
              <a:buFont typeface="Wingdings" pitchFamily="2" charset="2"/>
              <a:buChar char="ü"/>
            </a:pPr>
            <a:endParaRPr lang="kk-KZ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kk-KZ" sz="1700" dirty="0">
                <a:latin typeface="Palatino Linotype" pitchFamily="18" charset="0"/>
              </a:rPr>
              <a:t>Бір  дұрыс  жауабы  бар  тест  тапсырмалары қолданылады.</a:t>
            </a:r>
            <a:endParaRPr lang="ru-RU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endParaRPr lang="ru-RU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Б</a:t>
            </a:r>
            <a:r>
              <a:rPr lang="kk-KZ" sz="1700" dirty="0">
                <a:latin typeface="Palatino Linotype" pitchFamily="18" charset="0"/>
              </a:rPr>
              <a:t>ір немесе бірнеше дұрыс жауабы бар </a:t>
            </a:r>
            <a:r>
              <a:rPr lang="kk-KZ" sz="1700" b="1" dirty="0">
                <a:latin typeface="Palatino Linotype" pitchFamily="18" charset="0"/>
              </a:rPr>
              <a:t>тест тапсырмалары </a:t>
            </a:r>
            <a:endParaRPr lang="kk-KZ" sz="1700" b="1" dirty="0" smtClean="0">
              <a:latin typeface="Palatino Linotype" pitchFamily="18" charset="0"/>
            </a:endParaRPr>
          </a:p>
          <a:p>
            <a:pPr marL="387531" algn="just"/>
            <a:r>
              <a:rPr lang="kk-KZ" sz="1700" dirty="0" smtClean="0">
                <a:latin typeface="Palatino Linotype" pitchFamily="18" charset="0"/>
              </a:rPr>
              <a:t>қолданылады</a:t>
            </a:r>
            <a:r>
              <a:rPr lang="kk-KZ" sz="1700" dirty="0">
                <a:latin typeface="Palatino Linotype" pitchFamily="18" charset="0"/>
              </a:rPr>
              <a:t>. </a:t>
            </a:r>
          </a:p>
          <a:p>
            <a:pPr marL="628353" indent="-240822" algn="just">
              <a:buFont typeface="Wingdings" pitchFamily="2" charset="2"/>
              <a:buChar char="ü"/>
            </a:pPr>
            <a:endParaRPr lang="ru-RU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нәтижесі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аяқталған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соң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бірден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беріледі</a:t>
            </a:r>
            <a:r>
              <a:rPr lang="ru-RU" sz="1700" dirty="0">
                <a:latin typeface="Palatino Linotype" pitchFamily="18" charset="0"/>
              </a:rPr>
              <a:t>.</a:t>
            </a:r>
          </a:p>
          <a:p>
            <a:pPr marL="628353" indent="-240822" algn="just">
              <a:buFont typeface="Wingdings" pitchFamily="2" charset="2"/>
              <a:buChar char="ü"/>
            </a:pPr>
            <a:endParaRPr lang="kk-KZ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dirty="0" err="1">
                <a:latin typeface="Palatino Linotype" pitchFamily="18" charset="0"/>
              </a:rPr>
              <a:t>Апелляцияға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мазмұны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бойынша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өтініштер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</a:t>
            </a:r>
            <a:endParaRPr lang="ru-RU" sz="1700" dirty="0" smtClean="0">
              <a:latin typeface="Palatino Linotype" pitchFamily="18" charset="0"/>
            </a:endParaRPr>
          </a:p>
          <a:p>
            <a:pPr marL="387531" algn="just"/>
            <a:r>
              <a:rPr lang="ru-RU" sz="1700" dirty="0" err="1" smtClean="0">
                <a:latin typeface="Palatino Linotype" pitchFamily="18" charset="0"/>
              </a:rPr>
              <a:t>аяқталғаннан</a:t>
            </a:r>
            <a:r>
              <a:rPr lang="ru-RU" sz="1700" dirty="0" smtClean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кейін</a:t>
            </a:r>
            <a:r>
              <a:rPr lang="ru-RU" sz="1700" dirty="0">
                <a:latin typeface="Palatino Linotype" pitchFamily="18" charset="0"/>
              </a:rPr>
              <a:t> 30 минут </a:t>
            </a:r>
            <a:r>
              <a:rPr lang="ru-RU" sz="1700" dirty="0" err="1">
                <a:latin typeface="Palatino Linotype" pitchFamily="18" charset="0"/>
              </a:rPr>
              <a:t>ішінде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беріледі</a:t>
            </a:r>
            <a:r>
              <a:rPr lang="ru-RU" sz="1700" dirty="0" smtClean="0">
                <a:latin typeface="Palatino Linotype" pitchFamily="18" charset="0"/>
              </a:rPr>
              <a:t>.</a:t>
            </a:r>
          </a:p>
          <a:p>
            <a:pPr marL="387531" algn="just"/>
            <a:endParaRPr lang="ru-RU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r>
              <a:rPr lang="ru-RU" sz="1700" b="1" dirty="0" err="1" smtClean="0">
                <a:latin typeface="Palatino Linotype" pitchFamily="18" charset="0"/>
              </a:rPr>
              <a:t>Техникалық</a:t>
            </a:r>
            <a:r>
              <a:rPr lang="ru-RU" sz="1700" b="1" dirty="0" smtClean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себептер</a:t>
            </a:r>
            <a:r>
              <a:rPr lang="ru-RU" sz="1700" b="1" dirty="0">
                <a:latin typeface="Palatino Linotype" pitchFamily="18" charset="0"/>
              </a:rPr>
              <a:t> </a:t>
            </a:r>
            <a:r>
              <a:rPr lang="ru-RU" sz="1700" b="1" dirty="0" err="1">
                <a:latin typeface="Palatino Linotype" pitchFamily="18" charset="0"/>
              </a:rPr>
              <a:t>бойынша</a:t>
            </a:r>
            <a:r>
              <a:rPr lang="ru-RU" sz="1700" b="1" i="1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өтініштер</a:t>
            </a:r>
            <a:r>
              <a:rPr lang="ru-RU" sz="1700" dirty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тестілеу</a:t>
            </a:r>
            <a:r>
              <a:rPr lang="ru-RU" sz="1700" dirty="0">
                <a:latin typeface="Palatino Linotype" pitchFamily="18" charset="0"/>
              </a:rPr>
              <a:t> </a:t>
            </a:r>
            <a:endParaRPr lang="ru-RU" sz="1700" dirty="0" smtClean="0">
              <a:latin typeface="Palatino Linotype" pitchFamily="18" charset="0"/>
            </a:endParaRPr>
          </a:p>
          <a:p>
            <a:pPr marL="387531" algn="just"/>
            <a:r>
              <a:rPr lang="ru-RU" sz="1700" dirty="0" err="1" smtClean="0">
                <a:latin typeface="Palatino Linotype" pitchFamily="18" charset="0"/>
              </a:rPr>
              <a:t>барысында</a:t>
            </a:r>
            <a:r>
              <a:rPr lang="ru-RU" sz="1700" dirty="0" smtClean="0">
                <a:latin typeface="Palatino Linotype" pitchFamily="18" charset="0"/>
              </a:rPr>
              <a:t> </a:t>
            </a:r>
            <a:r>
              <a:rPr lang="ru-RU" sz="1700" dirty="0" err="1">
                <a:latin typeface="Palatino Linotype" pitchFamily="18" charset="0"/>
              </a:rPr>
              <a:t>беріледі</a:t>
            </a:r>
            <a:r>
              <a:rPr lang="ru-RU" sz="1700" dirty="0">
                <a:latin typeface="Palatino Linotype" pitchFamily="18" charset="0"/>
              </a:rPr>
              <a:t>.</a:t>
            </a:r>
          </a:p>
          <a:p>
            <a:pPr marL="387530" algn="just"/>
            <a:endParaRPr lang="ru-RU" sz="1700" dirty="0">
              <a:latin typeface="Palatino Linotype" pitchFamily="18" charset="0"/>
            </a:endParaRPr>
          </a:p>
          <a:p>
            <a:pPr marL="628353" indent="-240822" algn="just">
              <a:buFont typeface="Wingdings" pitchFamily="2" charset="2"/>
              <a:buChar char="ü"/>
            </a:pPr>
            <a:endParaRPr lang="ru-RU" sz="1700" dirty="0">
              <a:latin typeface="Palatino Linotype" pitchFamily="18" charset="0"/>
            </a:endParaRPr>
          </a:p>
          <a:p>
            <a:pPr indent="463653" algn="just"/>
            <a:endParaRPr lang="ru-RU" sz="1600" dirty="0">
              <a:latin typeface="Palatino Linotype" pitchFamily="18" charset="0"/>
            </a:endParaRPr>
          </a:p>
          <a:p>
            <a:pPr indent="463653" algn="just"/>
            <a:endParaRPr lang="kk-KZ" sz="1600" dirty="0">
              <a:latin typeface="Palatino Linotype" pitchFamily="18" charset="0"/>
            </a:endParaRPr>
          </a:p>
          <a:p>
            <a:pPr indent="463653" algn="just"/>
            <a:endParaRPr lang="kk-KZ" sz="2100" dirty="0">
              <a:latin typeface="Palatino Linotype" pitchFamily="18" charset="0"/>
            </a:endParaRPr>
          </a:p>
        </p:txBody>
      </p:sp>
      <p:pic>
        <p:nvPicPr>
          <p:cNvPr id="5" name="Picture 2" descr="C:\Users\a.batyr\Desktop\УОПТ-2022\АМИР\a59b3266-9c4a-45e4-b266-3e4219e1616c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2" y="3200400"/>
            <a:ext cx="1883306" cy="21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48228"/>
            <a:ext cx="9753600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763"/>
              </a:lnSpc>
              <a:spcBef>
                <a:spcPct val="0"/>
              </a:spcBef>
              <a:defRPr sz="35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pPr>
              <a:lnSpc>
                <a:spcPct val="100000"/>
              </a:lnSpc>
            </a:pPr>
            <a:r>
              <a:rPr lang="kk-KZ" sz="2600" dirty="0"/>
              <a:t>ЖОО-да ОҚУЫН ЖАЛҒАСТЫРТЫН</a:t>
            </a:r>
          </a:p>
          <a:p>
            <a:pPr>
              <a:lnSpc>
                <a:spcPct val="100000"/>
              </a:lnSpc>
            </a:pPr>
            <a:r>
              <a:rPr lang="kk-KZ" sz="2600" dirty="0"/>
              <a:t> КОЛЛЕДЖ БІТІРУШІ </a:t>
            </a:r>
            <a:r>
              <a:rPr lang="kk-KZ" sz="2600" dirty="0" smtClean="0"/>
              <a:t>НЕНІ </a:t>
            </a:r>
            <a:r>
              <a:rPr lang="kk-KZ" sz="2600" dirty="0"/>
              <a:t>БІЛУІ КЕРЕК</a:t>
            </a:r>
            <a:endParaRPr lang="en-US" sz="2600" dirty="0"/>
          </a:p>
        </p:txBody>
      </p:sp>
      <p:pic>
        <p:nvPicPr>
          <p:cNvPr id="16" name="Изображение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2902" y="31702"/>
            <a:ext cx="737048" cy="68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Oval 16"/>
          <p:cNvSpPr/>
          <p:nvPr/>
        </p:nvSpPr>
        <p:spPr>
          <a:xfrm flipH="1">
            <a:off x="99134" y="9176"/>
            <a:ext cx="855482" cy="8092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arallelogram 15"/>
          <p:cNvSpPr/>
          <p:nvPr/>
        </p:nvSpPr>
        <p:spPr>
          <a:xfrm rot="5400000" flipH="1">
            <a:off x="290373" y="147080"/>
            <a:ext cx="473004" cy="53339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6" name="Picture 8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22" y="5593024"/>
            <a:ext cx="311863" cy="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:\Program Files (x86)\Microsoft Office\MEDIA\OFFICE14\Bullets\BD14753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5" y="5538714"/>
            <a:ext cx="392829" cy="3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9" y="5610041"/>
            <a:ext cx="330563" cy="3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561275" y="6470452"/>
            <a:ext cx="5961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Ескерту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:  *ЖОО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қабылдау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комиссиялары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жүзеге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 </a:t>
            </a:r>
            <a:r>
              <a:rPr lang="ru-RU" altLang="ko-KR" sz="1400" i="1" dirty="0" err="1" smtClean="0">
                <a:latin typeface="Montserrat Semi-Bold Bold" charset="-52"/>
                <a:cs typeface="Segoe UI" pitchFamily="34" charset="0"/>
              </a:rPr>
              <a:t>асырады</a:t>
            </a:r>
            <a:r>
              <a:rPr lang="ru-RU" altLang="ko-KR" sz="1400" i="1" dirty="0" smtClean="0">
                <a:latin typeface="Montserrat Semi-Bold Bold" charset="-52"/>
                <a:cs typeface="Segoe UI" pitchFamily="34" charset="0"/>
              </a:rPr>
              <a:t>.</a:t>
            </a:r>
            <a:endParaRPr lang="ru-RU" altLang="ko-KR" sz="1400" i="1" dirty="0">
              <a:latin typeface="Montserrat Semi-Bold Bold" charset="-52"/>
              <a:cs typeface="Segoe U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6893" y="971372"/>
            <a:ext cx="8847245" cy="5418910"/>
            <a:chOff x="478990" y="960252"/>
            <a:chExt cx="8847245" cy="54189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6278616" y="3420495"/>
              <a:ext cx="0" cy="529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8305800" y="3420495"/>
              <a:ext cx="0" cy="538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478990" y="960252"/>
              <a:ext cx="8847245" cy="5418910"/>
              <a:chOff x="478990" y="960252"/>
              <a:chExt cx="8847245" cy="5418910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478990" y="960252"/>
                <a:ext cx="8847245" cy="5418910"/>
                <a:chOff x="505709" y="1121157"/>
                <a:chExt cx="8847245" cy="5418910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505709" y="1121157"/>
                  <a:ext cx="8597193" cy="5409849"/>
                  <a:chOff x="505709" y="1121157"/>
                  <a:chExt cx="8597193" cy="5409849"/>
                </a:xfrm>
              </p:grpSpPr>
              <p:grpSp>
                <p:nvGrpSpPr>
                  <p:cNvPr id="62" name="Группа 61"/>
                  <p:cNvGrpSpPr/>
                  <p:nvPr/>
                </p:nvGrpSpPr>
                <p:grpSpPr>
                  <a:xfrm>
                    <a:off x="621770" y="1121157"/>
                    <a:ext cx="8481132" cy="3915019"/>
                    <a:chOff x="586668" y="1183385"/>
                    <a:chExt cx="8481132" cy="3915019"/>
                  </a:xfrm>
                </p:grpSpPr>
                <p:grpSp>
                  <p:nvGrpSpPr>
                    <p:cNvPr id="50" name="Группа 49"/>
                    <p:cNvGrpSpPr/>
                    <p:nvPr/>
                  </p:nvGrpSpPr>
                  <p:grpSpPr>
                    <a:xfrm>
                      <a:off x="887692" y="1183385"/>
                      <a:ext cx="8180108" cy="2548349"/>
                      <a:chOff x="697931" y="1183385"/>
                      <a:chExt cx="8180108" cy="2548349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2469654" y="1618080"/>
                        <a:ext cx="4727834" cy="760587"/>
                        <a:chOff x="2606657" y="1696690"/>
                        <a:chExt cx="4584090" cy="608169"/>
                      </a:xfrm>
                    </p:grpSpPr>
                    <p:cxnSp>
                      <p:nvCxnSpPr>
                        <p:cNvPr id="9" name="Прямая соединительная линия 8"/>
                        <p:cNvCxnSpPr/>
                        <p:nvPr/>
                      </p:nvCxnSpPr>
                      <p:spPr>
                        <a:xfrm flipV="1">
                          <a:off x="5770237" y="1696690"/>
                          <a:ext cx="1420510" cy="8687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" name="Прямая соединительная линия 10"/>
                        <p:cNvCxnSpPr/>
                        <p:nvPr/>
                      </p:nvCxnSpPr>
                      <p:spPr>
                        <a:xfrm>
                          <a:off x="2612540" y="1714685"/>
                          <a:ext cx="1367595" cy="1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Прямая со стрелкой 12"/>
                        <p:cNvCxnSpPr/>
                        <p:nvPr/>
                      </p:nvCxnSpPr>
                      <p:spPr>
                        <a:xfrm>
                          <a:off x="2606657" y="1707585"/>
                          <a:ext cx="21519" cy="597274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" name="Группа 36"/>
                      <p:cNvGrpSpPr/>
                      <p:nvPr/>
                    </p:nvGrpSpPr>
                    <p:grpSpPr>
                      <a:xfrm>
                        <a:off x="697931" y="2387547"/>
                        <a:ext cx="3555580" cy="1266548"/>
                        <a:chOff x="697931" y="2387547"/>
                        <a:chExt cx="3555580" cy="1266548"/>
                      </a:xfrm>
                    </p:grpSpPr>
                    <p:grpSp>
                      <p:nvGrpSpPr>
                        <p:cNvPr id="27" name="Group 2"/>
                        <p:cNvGrpSpPr/>
                        <p:nvPr/>
                      </p:nvGrpSpPr>
                      <p:grpSpPr>
                        <a:xfrm>
                          <a:off x="697931" y="2387547"/>
                          <a:ext cx="3555580" cy="1266548"/>
                          <a:chOff x="0" y="0"/>
                          <a:chExt cx="1270000" cy="1270000"/>
                        </a:xfrm>
                      </p:grpSpPr>
                      <p:sp>
                        <p:nvSpPr>
                          <p:cNvPr id="28" name="Freeform 3"/>
                          <p:cNvSpPr/>
                          <p:nvPr/>
                        </p:nvSpPr>
                        <p:spPr>
                          <a:xfrm>
                            <a:off x="0" y="0"/>
                            <a:ext cx="1270000" cy="127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70000" h="1270000">
                                <a:moveTo>
                                  <a:pt x="235966" y="0"/>
                                </a:moveTo>
                                <a:lnTo>
                                  <a:pt x="0" y="235966"/>
                                </a:lnTo>
                                <a:lnTo>
                                  <a:pt x="0" y="1034034"/>
                                </a:lnTo>
                                <a:lnTo>
                                  <a:pt x="235966" y="1270000"/>
                                </a:lnTo>
                                <a:lnTo>
                                  <a:pt x="1034034" y="1270000"/>
                                </a:lnTo>
                                <a:lnTo>
                                  <a:pt x="1270000" y="1034034"/>
                                </a:lnTo>
                                <a:lnTo>
                                  <a:pt x="1270000" y="235966"/>
                                </a:lnTo>
                                <a:lnTo>
                                  <a:pt x="1034034" y="0"/>
                                </a:lnTo>
                                <a:close/>
                                <a:moveTo>
                                  <a:pt x="257048" y="44069"/>
                                </a:moveTo>
                                <a:lnTo>
                                  <a:pt x="1012952" y="44069"/>
                                </a:lnTo>
                                <a:lnTo>
                                  <a:pt x="1225931" y="257048"/>
                                </a:lnTo>
                                <a:lnTo>
                                  <a:pt x="1225931" y="1012952"/>
                                </a:lnTo>
                                <a:lnTo>
                                  <a:pt x="1012952" y="1225931"/>
                                </a:lnTo>
                                <a:lnTo>
                                  <a:pt x="257048" y="1225931"/>
                                </a:lnTo>
                                <a:lnTo>
                                  <a:pt x="44069" y="1012952"/>
                                </a:lnTo>
                                <a:lnTo>
                                  <a:pt x="44069" y="2570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</p:spPr>
                      </p:sp>
                    </p:grpSp>
                    <p:sp>
                      <p:nvSpPr>
                        <p:cNvPr id="29" name="Прямоугольник 28"/>
                        <p:cNvSpPr/>
                        <p:nvPr/>
                      </p:nvSpPr>
                      <p:spPr>
                        <a:xfrm>
                          <a:off x="882494" y="2387547"/>
                          <a:ext cx="3152656" cy="123110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kk-KZ" sz="1400" dirty="0">
                              <a:latin typeface="Montserrat Semi-Bold Bold" charset="-52"/>
                              <a:cs typeface="Times New Roman" pitchFamily="18" charset="0"/>
                            </a:rPr>
                            <a:t>к</a:t>
                          </a:r>
                          <a:r>
                            <a:rPr lang="kk-KZ" sz="14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олледждегі біліктілігін (мамандығын) одан әрі жалғастырушылар үшін </a:t>
                          </a:r>
                          <a:r>
                            <a:rPr lang="kk-KZ" sz="16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(қысқартылған оқу мерзімі)</a:t>
                          </a:r>
                          <a:endParaRPr lang="ru-RU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3" name="Группа 32"/>
                      <p:cNvGrpSpPr/>
                      <p:nvPr/>
                    </p:nvGrpSpPr>
                    <p:grpSpPr>
                      <a:xfrm>
                        <a:off x="3886200" y="1183385"/>
                        <a:ext cx="1862424" cy="914400"/>
                        <a:chOff x="3886200" y="1183385"/>
                        <a:chExt cx="1862424" cy="914400"/>
                      </a:xfrm>
                    </p:grpSpPr>
                    <p:grpSp>
                      <p:nvGrpSpPr>
                        <p:cNvPr id="25" name="Group 2"/>
                        <p:cNvGrpSpPr/>
                        <p:nvPr/>
                      </p:nvGrpSpPr>
                      <p:grpSpPr>
                        <a:xfrm>
                          <a:off x="3886200" y="1183385"/>
                          <a:ext cx="1862424" cy="914400"/>
                          <a:chOff x="0" y="222932"/>
                          <a:chExt cx="1270000" cy="1270000"/>
                        </a:xfrm>
                      </p:grpSpPr>
                      <p:sp>
                        <p:nvSpPr>
                          <p:cNvPr id="26" name="Freeform 3"/>
                          <p:cNvSpPr/>
                          <p:nvPr/>
                        </p:nvSpPr>
                        <p:spPr>
                          <a:xfrm>
                            <a:off x="0" y="222932"/>
                            <a:ext cx="1270000" cy="127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70000" h="1270000">
                                <a:moveTo>
                                  <a:pt x="235966" y="0"/>
                                </a:moveTo>
                                <a:lnTo>
                                  <a:pt x="0" y="235966"/>
                                </a:lnTo>
                                <a:lnTo>
                                  <a:pt x="0" y="1034034"/>
                                </a:lnTo>
                                <a:lnTo>
                                  <a:pt x="235966" y="1270000"/>
                                </a:lnTo>
                                <a:lnTo>
                                  <a:pt x="1034034" y="1270000"/>
                                </a:lnTo>
                                <a:lnTo>
                                  <a:pt x="1270000" y="1034034"/>
                                </a:lnTo>
                                <a:lnTo>
                                  <a:pt x="1270000" y="235966"/>
                                </a:lnTo>
                                <a:lnTo>
                                  <a:pt x="1034034" y="0"/>
                                </a:lnTo>
                                <a:close/>
                                <a:moveTo>
                                  <a:pt x="257048" y="44069"/>
                                </a:moveTo>
                                <a:lnTo>
                                  <a:pt x="1012952" y="44069"/>
                                </a:lnTo>
                                <a:lnTo>
                                  <a:pt x="1225931" y="257048"/>
                                </a:lnTo>
                                <a:lnTo>
                                  <a:pt x="1225931" y="1012952"/>
                                </a:lnTo>
                                <a:lnTo>
                                  <a:pt x="1012952" y="1225931"/>
                                </a:lnTo>
                                <a:lnTo>
                                  <a:pt x="257048" y="1225931"/>
                                </a:lnTo>
                                <a:lnTo>
                                  <a:pt x="44069" y="1012952"/>
                                </a:lnTo>
                                <a:lnTo>
                                  <a:pt x="44069" y="2570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</p:spPr>
                      </p:sp>
                    </p:grpSp>
                    <p:sp>
                      <p:nvSpPr>
                        <p:cNvPr id="30" name="Прямоугольник 29"/>
                        <p:cNvSpPr/>
                        <p:nvPr/>
                      </p:nvSpPr>
                      <p:spPr>
                        <a:xfrm>
                          <a:off x="3979212" y="1428665"/>
                          <a:ext cx="167640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kk-KZ" sz="18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ЖОО</a:t>
                          </a:r>
                          <a:endParaRPr lang="ru-RU" sz="1800" dirty="0"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8" name="Группа 37"/>
                      <p:cNvGrpSpPr/>
                      <p:nvPr/>
                    </p:nvGrpSpPr>
                    <p:grpSpPr>
                      <a:xfrm>
                        <a:off x="5322459" y="2378669"/>
                        <a:ext cx="3555580" cy="1353065"/>
                        <a:chOff x="5322459" y="2378669"/>
                        <a:chExt cx="3555580" cy="1353065"/>
                      </a:xfrm>
                    </p:grpSpPr>
                    <p:sp>
                      <p:nvSpPr>
                        <p:cNvPr id="31" name="Freeform 3"/>
                        <p:cNvSpPr/>
                        <p:nvPr/>
                      </p:nvSpPr>
                      <p:spPr>
                        <a:xfrm>
                          <a:off x="5322459" y="2378669"/>
                          <a:ext cx="3555580" cy="126654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  <p:sp>
                      <p:nvSpPr>
                        <p:cNvPr id="32" name="Прямоугольник 31"/>
                        <p:cNvSpPr/>
                        <p:nvPr/>
                      </p:nvSpPr>
                      <p:spPr>
                        <a:xfrm>
                          <a:off x="5490137" y="2500628"/>
                          <a:ext cx="3152656" cy="123110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kk-KZ" sz="1400" dirty="0">
                              <a:latin typeface="Montserrat Semi-Bold Bold" charset="-52"/>
                              <a:cs typeface="Times New Roman" pitchFamily="18" charset="0"/>
                            </a:rPr>
                            <a:t>к</a:t>
                          </a:r>
                          <a:r>
                            <a:rPr lang="kk-KZ" sz="14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олледждегі мамандығынан басқа мамандық таңдайтындар үшін</a:t>
                          </a:r>
                        </a:p>
                        <a:p>
                          <a:pPr algn="ctr"/>
                          <a:r>
                            <a:rPr lang="kk-KZ" sz="16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kk-KZ" sz="16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(толық </a:t>
                          </a:r>
                          <a:r>
                            <a:rPr lang="kk-KZ" sz="16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оқу </a:t>
                          </a:r>
                          <a:r>
                            <a:rPr lang="kk-KZ" sz="16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мерзімі)</a:t>
                          </a:r>
                          <a:endParaRPr lang="ru-RU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Montserrat Semi-Bold Bold" charset="-52"/>
                            <a:cs typeface="Times New Roman" pitchFamily="18" charset="0"/>
                          </a:endParaRPr>
                        </a:p>
                        <a:p>
                          <a:pPr algn="ctr"/>
                          <a:endParaRPr lang="ru-RU" sz="1600" dirty="0"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" name="Группа 38"/>
                    <p:cNvGrpSpPr/>
                    <p:nvPr/>
                  </p:nvGrpSpPr>
                  <p:grpSpPr>
                    <a:xfrm>
                      <a:off x="586668" y="4174943"/>
                      <a:ext cx="1862424" cy="914400"/>
                      <a:chOff x="3886200" y="1022874"/>
                      <a:chExt cx="1862424" cy="914400"/>
                    </a:xfrm>
                  </p:grpSpPr>
                  <p:grpSp>
                    <p:nvGrpSpPr>
                      <p:cNvPr id="40" name="Group 2"/>
                      <p:cNvGrpSpPr/>
                      <p:nvPr/>
                    </p:nvGrpSpPr>
                    <p:grpSpPr>
                      <a:xfrm>
                        <a:off x="3886200" y="1022874"/>
                        <a:ext cx="1862424" cy="914400"/>
                        <a:chOff x="0" y="0"/>
                        <a:chExt cx="1270000" cy="1270000"/>
                      </a:xfrm>
                    </p:grpSpPr>
                    <p:sp>
                      <p:nvSpPr>
                        <p:cNvPr id="42" name="Freeform 3"/>
                        <p:cNvSpPr/>
                        <p:nvPr/>
                      </p:nvSpPr>
                      <p:spPr>
                        <a:xfrm>
                          <a:off x="0" y="0"/>
                          <a:ext cx="1270000" cy="127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</p:grpSp>
                  <p:sp>
                    <p:nvSpPr>
                      <p:cNvPr id="41" name="Прямоугольник 40"/>
                      <p:cNvSpPr/>
                      <p:nvPr/>
                    </p:nvSpPr>
                    <p:spPr>
                      <a:xfrm>
                        <a:off x="3979212" y="1146629"/>
                        <a:ext cx="1676400" cy="64633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kk-KZ" sz="1800" dirty="0">
                            <a:latin typeface="Montserrat Semi-Bold Bold" charset="-52"/>
                            <a:cs typeface="Times New Roman" pitchFamily="18" charset="0"/>
                          </a:rPr>
                          <a:t>а</a:t>
                        </a:r>
                        <a:r>
                          <a:rPr lang="kk-KZ" sz="1800" dirty="0" smtClean="0">
                            <a:latin typeface="Montserrat Semi-Bold Bold" charset="-52"/>
                            <a:cs typeface="Times New Roman" pitchFamily="18" charset="0"/>
                          </a:rPr>
                          <a:t>қылы оқуға</a:t>
                        </a:r>
                        <a:endParaRPr lang="ru-RU" sz="1800" dirty="0">
                          <a:latin typeface="Montserrat Semi-Bold Bold" charset="-52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43" name="Группа 42"/>
                    <p:cNvGrpSpPr/>
                    <p:nvPr/>
                  </p:nvGrpSpPr>
                  <p:grpSpPr>
                    <a:xfrm>
                      <a:off x="2823102" y="4184004"/>
                      <a:ext cx="1862424" cy="914400"/>
                      <a:chOff x="3886200" y="1022874"/>
                      <a:chExt cx="1862424" cy="914400"/>
                    </a:xfrm>
                  </p:grpSpPr>
                  <p:grpSp>
                    <p:nvGrpSpPr>
                      <p:cNvPr id="44" name="Group 2"/>
                      <p:cNvGrpSpPr/>
                      <p:nvPr/>
                    </p:nvGrpSpPr>
                    <p:grpSpPr>
                      <a:xfrm>
                        <a:off x="3886200" y="1022874"/>
                        <a:ext cx="1862424" cy="914400"/>
                        <a:chOff x="0" y="0"/>
                        <a:chExt cx="1270000" cy="1270000"/>
                      </a:xfrm>
                    </p:grpSpPr>
                    <p:sp>
                      <p:nvSpPr>
                        <p:cNvPr id="46" name="Freeform 3"/>
                        <p:cNvSpPr/>
                        <p:nvPr/>
                      </p:nvSpPr>
                      <p:spPr>
                        <a:xfrm>
                          <a:off x="0" y="0"/>
                          <a:ext cx="1270000" cy="127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</p:grpSp>
                  <p:sp>
                    <p:nvSpPr>
                      <p:cNvPr id="45" name="Прямоугольник 44"/>
                      <p:cNvSpPr/>
                      <p:nvPr/>
                    </p:nvSpPr>
                    <p:spPr>
                      <a:xfrm>
                        <a:off x="3982295" y="1305687"/>
                        <a:ext cx="1676400" cy="36933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kk-KZ" sz="1800" dirty="0" smtClean="0">
                            <a:latin typeface="Montserrat Semi-Bold Bold" charset="-52"/>
                            <a:cs typeface="Times New Roman" pitchFamily="18" charset="0"/>
                          </a:rPr>
                          <a:t>грантқа</a:t>
                        </a:r>
                        <a:endParaRPr lang="ru-RU" sz="1800" dirty="0">
                          <a:latin typeface="Montserrat Semi-Bold Bold" charset="-52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7" name="Прямая со стрелкой 46"/>
                    <p:cNvCxnSpPr/>
                    <p:nvPr/>
                  </p:nvCxnSpPr>
                  <p:spPr>
                    <a:xfrm>
                      <a:off x="1524000" y="3645217"/>
                      <a:ext cx="0" cy="52972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Прямая со стрелкой 60"/>
                    <p:cNvCxnSpPr/>
                    <p:nvPr/>
                  </p:nvCxnSpPr>
                  <p:spPr>
                    <a:xfrm>
                      <a:off x="3751556" y="3652015"/>
                      <a:ext cx="0" cy="52972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" name="Прямая со стрелкой 64"/>
                  <p:cNvCxnSpPr/>
                  <p:nvPr/>
                </p:nvCxnSpPr>
                <p:spPr>
                  <a:xfrm>
                    <a:off x="1552982" y="5027115"/>
                    <a:ext cx="0" cy="58949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Группа 69"/>
                  <p:cNvGrpSpPr/>
                  <p:nvPr/>
                </p:nvGrpSpPr>
                <p:grpSpPr>
                  <a:xfrm>
                    <a:off x="505709" y="5609208"/>
                    <a:ext cx="2177976" cy="914400"/>
                    <a:chOff x="505709" y="5609208"/>
                    <a:chExt cx="2177976" cy="914400"/>
                  </a:xfrm>
                </p:grpSpPr>
                <p:sp>
                  <p:nvSpPr>
                    <p:cNvPr id="63" name="Freeform 3"/>
                    <p:cNvSpPr/>
                    <p:nvPr/>
                  </p:nvSpPr>
                  <p:spPr>
                    <a:xfrm>
                      <a:off x="587993" y="5609208"/>
                      <a:ext cx="2095691" cy="91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0000" h="1270000">
                          <a:moveTo>
                            <a:pt x="235966" y="0"/>
                          </a:moveTo>
                          <a:lnTo>
                            <a:pt x="0" y="235966"/>
                          </a:lnTo>
                          <a:lnTo>
                            <a:pt x="0" y="1034034"/>
                          </a:lnTo>
                          <a:lnTo>
                            <a:pt x="235966" y="1270000"/>
                          </a:lnTo>
                          <a:lnTo>
                            <a:pt x="1034034" y="1270000"/>
                          </a:lnTo>
                          <a:lnTo>
                            <a:pt x="1270000" y="1034034"/>
                          </a:lnTo>
                          <a:lnTo>
                            <a:pt x="1270000" y="235966"/>
                          </a:lnTo>
                          <a:lnTo>
                            <a:pt x="1034034" y="0"/>
                          </a:lnTo>
                          <a:close/>
                          <a:moveTo>
                            <a:pt x="257048" y="44069"/>
                          </a:moveTo>
                          <a:lnTo>
                            <a:pt x="1012952" y="44069"/>
                          </a:lnTo>
                          <a:lnTo>
                            <a:pt x="1225931" y="257048"/>
                          </a:lnTo>
                          <a:lnTo>
                            <a:pt x="1225931" y="1012952"/>
                          </a:lnTo>
                          <a:lnTo>
                            <a:pt x="1012952" y="1225931"/>
                          </a:lnTo>
                          <a:lnTo>
                            <a:pt x="257048" y="1225931"/>
                          </a:lnTo>
                          <a:lnTo>
                            <a:pt x="44069" y="1012952"/>
                          </a:lnTo>
                          <a:lnTo>
                            <a:pt x="44069" y="25704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</p:spPr>
                </p:sp>
                <p:sp>
                  <p:nvSpPr>
                    <p:cNvPr id="67" name="Прямоугольник 66"/>
                    <p:cNvSpPr/>
                    <p:nvPr/>
                  </p:nvSpPr>
                  <p:spPr>
                    <a:xfrm>
                      <a:off x="505709" y="5743242"/>
                      <a:ext cx="2177976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ҰБТ тапсырмайды*</a:t>
                      </a:r>
                      <a:endParaRPr lang="ru-RU" sz="1800" dirty="0">
                        <a:latin typeface="Montserrat Semi-Bold Bold" charset="-52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1" name="Группа 70"/>
                  <p:cNvGrpSpPr/>
                  <p:nvPr/>
                </p:nvGrpSpPr>
                <p:grpSpPr>
                  <a:xfrm>
                    <a:off x="2809210" y="5616606"/>
                    <a:ext cx="2094308" cy="914400"/>
                    <a:chOff x="2809210" y="5616606"/>
                    <a:chExt cx="2094308" cy="914400"/>
                  </a:xfrm>
                </p:grpSpPr>
                <p:sp>
                  <p:nvSpPr>
                    <p:cNvPr id="64" name="Freeform 3"/>
                    <p:cNvSpPr/>
                    <p:nvPr/>
                  </p:nvSpPr>
                  <p:spPr>
                    <a:xfrm>
                      <a:off x="2891493" y="5616606"/>
                      <a:ext cx="2012025" cy="91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0000" h="1270000">
                          <a:moveTo>
                            <a:pt x="235966" y="0"/>
                          </a:moveTo>
                          <a:lnTo>
                            <a:pt x="0" y="235966"/>
                          </a:lnTo>
                          <a:lnTo>
                            <a:pt x="0" y="1034034"/>
                          </a:lnTo>
                          <a:lnTo>
                            <a:pt x="235966" y="1270000"/>
                          </a:lnTo>
                          <a:lnTo>
                            <a:pt x="1034034" y="1270000"/>
                          </a:lnTo>
                          <a:lnTo>
                            <a:pt x="1270000" y="1034034"/>
                          </a:lnTo>
                          <a:lnTo>
                            <a:pt x="1270000" y="235966"/>
                          </a:lnTo>
                          <a:lnTo>
                            <a:pt x="1034034" y="0"/>
                          </a:lnTo>
                          <a:close/>
                          <a:moveTo>
                            <a:pt x="257048" y="44069"/>
                          </a:moveTo>
                          <a:lnTo>
                            <a:pt x="1012952" y="44069"/>
                          </a:lnTo>
                          <a:lnTo>
                            <a:pt x="1225931" y="257048"/>
                          </a:lnTo>
                          <a:lnTo>
                            <a:pt x="1225931" y="1012952"/>
                          </a:lnTo>
                          <a:lnTo>
                            <a:pt x="1012952" y="1225931"/>
                          </a:lnTo>
                          <a:lnTo>
                            <a:pt x="257048" y="1225931"/>
                          </a:lnTo>
                          <a:lnTo>
                            <a:pt x="44069" y="1012952"/>
                          </a:lnTo>
                          <a:lnTo>
                            <a:pt x="44069" y="25704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</p:spPr>
                </p:sp>
                <p:sp>
                  <p:nvSpPr>
                    <p:cNvPr id="68" name="Прямоугольник 67"/>
                    <p:cNvSpPr/>
                    <p:nvPr/>
                  </p:nvSpPr>
                  <p:spPr>
                    <a:xfrm>
                      <a:off x="2809210" y="5750640"/>
                      <a:ext cx="2026994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ҰБТ тапсырады</a:t>
                      </a:r>
                      <a:endParaRPr lang="ru-RU" sz="1800" dirty="0">
                        <a:latin typeface="Montserrat Semi-Bold Bold" charset="-52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Прямая со стрелкой 68"/>
                  <p:cNvCxnSpPr/>
                  <p:nvPr/>
                </p:nvCxnSpPr>
                <p:spPr>
                  <a:xfrm>
                    <a:off x="3822707" y="5036176"/>
                    <a:ext cx="0" cy="58949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Прямая со стрелкой 76"/>
                <p:cNvCxnSpPr/>
                <p:nvPr/>
              </p:nvCxnSpPr>
              <p:spPr>
                <a:xfrm>
                  <a:off x="6425044" y="4993976"/>
                  <a:ext cx="923090" cy="6316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 стрелкой 79"/>
                <p:cNvCxnSpPr/>
                <p:nvPr/>
              </p:nvCxnSpPr>
              <p:spPr>
                <a:xfrm flipH="1">
                  <a:off x="8001000" y="5025526"/>
                  <a:ext cx="592216" cy="60014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Группа 83"/>
                <p:cNvGrpSpPr/>
                <p:nvPr/>
              </p:nvGrpSpPr>
              <p:grpSpPr>
                <a:xfrm>
                  <a:off x="5316651" y="4111126"/>
                  <a:ext cx="1862424" cy="914400"/>
                  <a:chOff x="5316651" y="4111126"/>
                  <a:chExt cx="1862424" cy="914400"/>
                </a:xfrm>
              </p:grpSpPr>
              <p:sp>
                <p:nvSpPr>
                  <p:cNvPr id="73" name="Freeform 3"/>
                  <p:cNvSpPr/>
                  <p:nvPr/>
                </p:nvSpPr>
                <p:spPr>
                  <a:xfrm>
                    <a:off x="5316651" y="4111126"/>
                    <a:ext cx="1862424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5415783" y="4246749"/>
                    <a:ext cx="167640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>
                        <a:latin typeface="Montserrat Semi-Bold Bold" charset="-52"/>
                        <a:cs typeface="Times New Roman" pitchFamily="18" charset="0"/>
                      </a:rPr>
                      <a:t>а</a:t>
                    </a:r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қылы оқуға</a:t>
                    </a:r>
                    <a:endParaRPr lang="ru-RU" sz="1800" dirty="0">
                      <a:latin typeface="Montserrat Semi-Bold Bold" charset="-5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3" name="Группа 82"/>
                <p:cNvGrpSpPr/>
                <p:nvPr/>
              </p:nvGrpSpPr>
              <p:grpSpPr>
                <a:xfrm>
                  <a:off x="7490530" y="4120187"/>
                  <a:ext cx="1862424" cy="914400"/>
                  <a:chOff x="7490530" y="4120187"/>
                  <a:chExt cx="1862424" cy="914400"/>
                </a:xfrm>
              </p:grpSpPr>
              <p:sp>
                <p:nvSpPr>
                  <p:cNvPr id="74" name="Freeform 3"/>
                  <p:cNvSpPr/>
                  <p:nvPr/>
                </p:nvSpPr>
                <p:spPr>
                  <a:xfrm>
                    <a:off x="7490530" y="4120187"/>
                    <a:ext cx="1862424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82" name="Прямоугольник 81"/>
                  <p:cNvSpPr/>
                  <p:nvPr/>
                </p:nvSpPr>
                <p:spPr>
                  <a:xfrm>
                    <a:off x="7643339" y="4385249"/>
                    <a:ext cx="167640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грантқа</a:t>
                    </a:r>
                    <a:endParaRPr lang="ru-RU" sz="1800" dirty="0">
                      <a:latin typeface="Montserrat Semi-Bold Bold" charset="-5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6425044" y="5625667"/>
                  <a:ext cx="2212275" cy="914400"/>
                  <a:chOff x="6425044" y="5625667"/>
                  <a:chExt cx="2212275" cy="914400"/>
                </a:xfrm>
              </p:grpSpPr>
              <p:sp>
                <p:nvSpPr>
                  <p:cNvPr id="79" name="Freeform 3"/>
                  <p:cNvSpPr/>
                  <p:nvPr/>
                </p:nvSpPr>
                <p:spPr>
                  <a:xfrm>
                    <a:off x="6479997" y="5625667"/>
                    <a:ext cx="2157322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93" name="Прямоугольник 92"/>
                  <p:cNvSpPr/>
                  <p:nvPr/>
                </p:nvSpPr>
                <p:spPr>
                  <a:xfrm>
                    <a:off x="6425044" y="5740466"/>
                    <a:ext cx="2026994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ҰБТ тапсырады</a:t>
                    </a:r>
                    <a:endParaRPr lang="ru-RU" sz="1800" dirty="0">
                      <a:latin typeface="Montserrat Semi-Bold Bold" charset="-52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66" name="Прямая со стрелкой 65"/>
              <p:cNvCxnSpPr/>
              <p:nvPr/>
            </p:nvCxnSpPr>
            <p:spPr>
              <a:xfrm>
                <a:off x="7392288" y="1390198"/>
                <a:ext cx="22194" cy="7725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36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" y="150070"/>
            <a:ext cx="97536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КОЛЛЕДЖ БІТІРУШІ </a:t>
            </a:r>
            <a:r>
              <a:rPr lang="kk-KZ" dirty="0" smtClean="0"/>
              <a:t>НЕНІ </a:t>
            </a:r>
            <a:r>
              <a:rPr lang="kk-KZ" dirty="0"/>
              <a:t>БІЛУІ КЕРЕК?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3354" y="1100418"/>
            <a:ext cx="4116419" cy="4876800"/>
            <a:chOff x="598680" y="1143000"/>
            <a:chExt cx="4101671" cy="5001618"/>
          </a:xfrm>
        </p:grpSpPr>
        <p:grpSp>
          <p:nvGrpSpPr>
            <p:cNvPr id="3" name="Group 2"/>
            <p:cNvGrpSpPr/>
            <p:nvPr/>
          </p:nvGrpSpPr>
          <p:grpSpPr>
            <a:xfrm>
              <a:off x="598680" y="1143000"/>
              <a:ext cx="4101671" cy="5001618"/>
              <a:chOff x="0" y="0"/>
              <a:chExt cx="1656080" cy="1656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" name="Freeform 3"/>
              <p:cNvSpPr/>
              <p:nvPr/>
            </p:nvSpPr>
            <p:spPr>
              <a:xfrm>
                <a:off x="92710" y="293370"/>
                <a:ext cx="1550670" cy="1350010"/>
              </a:xfrm>
              <a:custGeom>
                <a:avLst/>
                <a:gdLst/>
                <a:ahLst/>
                <a:cxnLst/>
                <a:rect l="l" t="t" r="r" b="b"/>
                <a:pathLst>
                  <a:path w="1550670" h="1350010">
                    <a:moveTo>
                      <a:pt x="0" y="1295400"/>
                    </a:moveTo>
                    <a:lnTo>
                      <a:pt x="0" y="1350010"/>
                    </a:lnTo>
                    <a:lnTo>
                      <a:pt x="1550670" y="1350010"/>
                    </a:lnTo>
                    <a:lnTo>
                      <a:pt x="1550670" y="54610"/>
                    </a:lnTo>
                    <a:lnTo>
                      <a:pt x="1496060" y="0"/>
                    </a:lnTo>
                    <a:lnTo>
                      <a:pt x="1496060" y="129540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Freeform 4"/>
              <p:cNvSpPr/>
              <p:nvPr/>
            </p:nvSpPr>
            <p:spPr>
              <a:xfrm>
                <a:off x="6350" y="11430"/>
                <a:ext cx="1576070" cy="156464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564640">
                    <a:moveTo>
                      <a:pt x="1305560" y="0"/>
                    </a:moveTo>
                    <a:lnTo>
                      <a:pt x="0" y="1270"/>
                    </a:lnTo>
                    <a:lnTo>
                      <a:pt x="0" y="1564640"/>
                    </a:lnTo>
                    <a:lnTo>
                      <a:pt x="1574800" y="1564640"/>
                    </a:lnTo>
                    <a:lnTo>
                      <a:pt x="1576070" y="26670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" name="Freeform 5"/>
              <p:cNvSpPr/>
              <p:nvPr/>
            </p:nvSpPr>
            <p:spPr>
              <a:xfrm>
                <a:off x="0" y="0"/>
                <a:ext cx="1656080" cy="1656080"/>
              </a:xfrm>
              <a:custGeom>
                <a:avLst/>
                <a:gdLst/>
                <a:ahLst/>
                <a:cxnLst/>
                <a:rect l="l" t="t" r="r" b="b"/>
                <a:pathLst>
                  <a:path w="1656080" h="1656080">
                    <a:moveTo>
                      <a:pt x="1588770" y="275590"/>
                    </a:moveTo>
                    <a:lnTo>
                      <a:pt x="1588770" y="275590"/>
                    </a:lnTo>
                    <a:lnTo>
                      <a:pt x="1587500" y="274320"/>
                    </a:lnTo>
                    <a:lnTo>
                      <a:pt x="1451610" y="138430"/>
                    </a:lnTo>
                    <a:lnTo>
                      <a:pt x="1384300" y="71120"/>
                    </a:lnTo>
                    <a:lnTo>
                      <a:pt x="1313180" y="0"/>
                    </a:lnTo>
                    <a:lnTo>
                      <a:pt x="0" y="0"/>
                    </a:lnTo>
                    <a:lnTo>
                      <a:pt x="0" y="1588770"/>
                    </a:lnTo>
                    <a:lnTo>
                      <a:pt x="80010" y="1588770"/>
                    </a:lnTo>
                    <a:lnTo>
                      <a:pt x="80010" y="1656080"/>
                    </a:lnTo>
                    <a:lnTo>
                      <a:pt x="1656080" y="1656080"/>
                    </a:lnTo>
                    <a:lnTo>
                      <a:pt x="1656080" y="342900"/>
                    </a:lnTo>
                    <a:lnTo>
                      <a:pt x="1588770" y="275590"/>
                    </a:lnTo>
                    <a:close/>
                    <a:moveTo>
                      <a:pt x="1316990" y="21590"/>
                    </a:moveTo>
                    <a:lnTo>
                      <a:pt x="1442720" y="146050"/>
                    </a:lnTo>
                    <a:lnTo>
                      <a:pt x="1567180" y="270510"/>
                    </a:lnTo>
                    <a:lnTo>
                      <a:pt x="1316990" y="270510"/>
                    </a:lnTo>
                    <a:lnTo>
                      <a:pt x="1316990" y="21590"/>
                    </a:lnTo>
                    <a:close/>
                    <a:moveTo>
                      <a:pt x="12700" y="1576070"/>
                    </a:moveTo>
                    <a:lnTo>
                      <a:pt x="12700" y="12700"/>
                    </a:lnTo>
                    <a:lnTo>
                      <a:pt x="1304290" y="12700"/>
                    </a:lnTo>
                    <a:lnTo>
                      <a:pt x="1304290" y="278130"/>
                    </a:lnTo>
                    <a:cubicBezTo>
                      <a:pt x="1304290" y="281940"/>
                      <a:pt x="1306830" y="284480"/>
                      <a:pt x="1310640" y="284480"/>
                    </a:cubicBezTo>
                    <a:lnTo>
                      <a:pt x="1576070" y="284480"/>
                    </a:lnTo>
                    <a:lnTo>
                      <a:pt x="1576070" y="1576070"/>
                    </a:lnTo>
                    <a:lnTo>
                      <a:pt x="12700" y="1576070"/>
                    </a:lnTo>
                    <a:close/>
                    <a:moveTo>
                      <a:pt x="1643380" y="1643380"/>
                    </a:moveTo>
                    <a:lnTo>
                      <a:pt x="92710" y="1643380"/>
                    </a:lnTo>
                    <a:lnTo>
                      <a:pt x="92710" y="1588770"/>
                    </a:lnTo>
                    <a:lnTo>
                      <a:pt x="1588770" y="1588770"/>
                    </a:lnTo>
                    <a:lnTo>
                      <a:pt x="1588770" y="293370"/>
                    </a:lnTo>
                    <a:lnTo>
                      <a:pt x="1643380" y="347980"/>
                    </a:lnTo>
                    <a:lnTo>
                      <a:pt x="1643380" y="164338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7" name="Прямоугольник 6"/>
            <p:cNvSpPr/>
            <p:nvPr/>
          </p:nvSpPr>
          <p:spPr>
            <a:xfrm>
              <a:off x="848273" y="1202486"/>
              <a:ext cx="3532441" cy="4829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i="1" spc="-19" dirty="0" smtClean="0">
                  <a:solidFill>
                    <a:srgbClr val="000000"/>
                  </a:solidFill>
                  <a:latin typeface="Montserrat Semi-Bold Bold"/>
                </a:rPr>
                <a:t>Қ</a:t>
              </a:r>
              <a:r>
                <a:rPr lang="kk-KZ" sz="1500" i="1" spc="-19" dirty="0" smtClean="0">
                  <a:solidFill>
                    <a:srgbClr val="000000"/>
                  </a:solidFill>
                  <a:latin typeface="Montserrat Semi-Bold Bold"/>
                </a:rPr>
                <a:t>ысқартылған оқу мерзімі бойынша сұрақтар:</a:t>
              </a:r>
            </a:p>
            <a:p>
              <a:endParaRPr lang="kk-KZ" sz="15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marL="228600" indent="-228600" algn="just">
                <a:buFontTx/>
                <a:buAutoNum type="arabicParenR"/>
              </a:pPr>
              <a:r>
                <a:rPr lang="kk-KZ" sz="1500" spc="-19" dirty="0">
                  <a:solidFill>
                    <a:srgbClr val="000000"/>
                  </a:solidFill>
                  <a:latin typeface="Montserrat Semi-Bold Bold"/>
                </a:rPr>
                <a:t>Колледждегі біліктілігіңіз Сіз таңдаған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Жоғары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беру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бағдарламалары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топтарына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сәйкес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келе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ме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?</a:t>
              </a:r>
            </a:p>
            <a:p>
              <a:pPr marL="228600" indent="-228600" algn="just">
                <a:buFontTx/>
                <a:buAutoNum type="arabicParenR"/>
              </a:pPr>
              <a:endParaRPr lang="kk-KZ" sz="15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marL="228600" lvl="0" indent="-228600" algn="just">
                <a:buAutoNum type="arabicParenR"/>
              </a:pP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Сіз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таңдаған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жоғары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бағдарламалары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топтары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бойынша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қысқартылған</a:t>
              </a:r>
              <a:r>
                <a:rPr lang="kk-KZ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kk-KZ" sz="1500" spc="-19" dirty="0">
                  <a:solidFill>
                    <a:srgbClr val="000000"/>
                  </a:solidFill>
                  <a:latin typeface="Montserrat Semi-Bold Bold"/>
                </a:rPr>
                <a:t>оқу </a:t>
              </a:r>
              <a:r>
                <a:rPr lang="kk-KZ" sz="1500" spc="-19" dirty="0" smtClean="0">
                  <a:solidFill>
                    <a:srgbClr val="000000"/>
                  </a:solidFill>
                  <a:latin typeface="Montserrat Semi-Bold Bold"/>
                </a:rPr>
                <a:t>мерзімі қарастырылған ба?</a:t>
              </a:r>
            </a:p>
            <a:p>
              <a:pPr lvl="0" algn="just"/>
              <a:endParaRPr lang="kk-KZ" sz="15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r>
                <a:rPr lang="kk-KZ" sz="1500" spc="-19" dirty="0" smtClean="0">
                  <a:solidFill>
                    <a:srgbClr val="000000"/>
                  </a:solidFill>
                  <a:latin typeface="Montserrat Semi-Bold Bold"/>
                </a:rPr>
                <a:t>3)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Жоғары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 smtClean="0">
                  <a:solidFill>
                    <a:srgbClr val="000000"/>
                  </a:solidFill>
                  <a:latin typeface="Montserrat Semi-Bold Bold"/>
                </a:rPr>
                <a:t>бағдарламалары</a:t>
              </a:r>
              <a:r>
                <a:rPr lang="ru-RU" sz="15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бойынша</a:t>
              </a:r>
              <a:r>
                <a:rPr lang="ru-RU" sz="15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500" spc="-19" dirty="0" err="1">
                  <a:solidFill>
                    <a:srgbClr val="000000"/>
                  </a:solidFill>
                  <a:latin typeface="Montserrat Semi-Bold Bold"/>
                </a:rPr>
                <a:t>қысқартылған</a:t>
              </a:r>
              <a:r>
                <a:rPr lang="kk-KZ" sz="1500" spc="-19" dirty="0">
                  <a:solidFill>
                    <a:srgbClr val="000000"/>
                  </a:solidFill>
                  <a:latin typeface="Montserrat Semi-Bold Bold"/>
                </a:rPr>
                <a:t> оқу </a:t>
              </a:r>
              <a:r>
                <a:rPr lang="kk-KZ" sz="1500" spc="-19" dirty="0" smtClean="0">
                  <a:solidFill>
                    <a:srgbClr val="000000"/>
                  </a:solidFill>
                  <a:latin typeface="Montserrat Semi-Bold Bold"/>
                </a:rPr>
                <a:t>мерзіміне грант бөлінген бе?</a:t>
              </a:r>
            </a:p>
            <a:p>
              <a:pPr lvl="0" algn="just"/>
              <a:endParaRPr lang="kk-KZ" sz="15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r>
                <a:rPr lang="kk-KZ" sz="1500" spc="-19" dirty="0" smtClean="0">
                  <a:solidFill>
                    <a:srgbClr val="000000"/>
                  </a:solidFill>
                  <a:latin typeface="Montserrat Semi-Bold Bold"/>
                </a:rPr>
                <a:t>4) ҰБТ форматы және қандай пәндері тапсыратын?</a:t>
              </a:r>
              <a:endParaRPr lang="ru-RU" sz="1500" dirty="0"/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31341" y="3138206"/>
            <a:ext cx="1260215" cy="1148078"/>
            <a:chOff x="0" y="0"/>
            <a:chExt cx="6350000" cy="512699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Группа 10"/>
          <p:cNvGrpSpPr/>
          <p:nvPr/>
        </p:nvGrpSpPr>
        <p:grpSpPr>
          <a:xfrm>
            <a:off x="5687148" y="838200"/>
            <a:ext cx="4066452" cy="5139016"/>
            <a:chOff x="598680" y="828768"/>
            <a:chExt cx="4101671" cy="5315850"/>
          </a:xfrm>
        </p:grpSpPr>
        <p:grpSp>
          <p:nvGrpSpPr>
            <p:cNvPr id="12" name="Group 2"/>
            <p:cNvGrpSpPr/>
            <p:nvPr/>
          </p:nvGrpSpPr>
          <p:grpSpPr>
            <a:xfrm>
              <a:off x="598680" y="1143000"/>
              <a:ext cx="4101671" cy="5001618"/>
              <a:chOff x="0" y="0"/>
              <a:chExt cx="1656080" cy="1656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4" name="Freeform 3"/>
              <p:cNvSpPr/>
              <p:nvPr/>
            </p:nvSpPr>
            <p:spPr>
              <a:xfrm>
                <a:off x="92710" y="293370"/>
                <a:ext cx="1550670" cy="1350010"/>
              </a:xfrm>
              <a:custGeom>
                <a:avLst/>
                <a:gdLst/>
                <a:ahLst/>
                <a:cxnLst/>
                <a:rect l="l" t="t" r="r" b="b"/>
                <a:pathLst>
                  <a:path w="1550670" h="1350010">
                    <a:moveTo>
                      <a:pt x="0" y="1295400"/>
                    </a:moveTo>
                    <a:lnTo>
                      <a:pt x="0" y="1350010"/>
                    </a:lnTo>
                    <a:lnTo>
                      <a:pt x="1550670" y="1350010"/>
                    </a:lnTo>
                    <a:lnTo>
                      <a:pt x="1550670" y="54610"/>
                    </a:lnTo>
                    <a:lnTo>
                      <a:pt x="1496060" y="0"/>
                    </a:lnTo>
                    <a:lnTo>
                      <a:pt x="1496060" y="129540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15" name="Freeform 4"/>
              <p:cNvSpPr/>
              <p:nvPr/>
            </p:nvSpPr>
            <p:spPr>
              <a:xfrm>
                <a:off x="6350" y="11430"/>
                <a:ext cx="1576070" cy="156464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564640">
                    <a:moveTo>
                      <a:pt x="1305560" y="0"/>
                    </a:moveTo>
                    <a:lnTo>
                      <a:pt x="0" y="1270"/>
                    </a:lnTo>
                    <a:lnTo>
                      <a:pt x="0" y="1564640"/>
                    </a:lnTo>
                    <a:lnTo>
                      <a:pt x="1574800" y="1564640"/>
                    </a:lnTo>
                    <a:lnTo>
                      <a:pt x="1576070" y="26670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16" name="Freeform 5"/>
              <p:cNvSpPr/>
              <p:nvPr/>
            </p:nvSpPr>
            <p:spPr>
              <a:xfrm>
                <a:off x="0" y="0"/>
                <a:ext cx="1656080" cy="1656080"/>
              </a:xfrm>
              <a:custGeom>
                <a:avLst/>
                <a:gdLst/>
                <a:ahLst/>
                <a:cxnLst/>
                <a:rect l="l" t="t" r="r" b="b"/>
                <a:pathLst>
                  <a:path w="1656080" h="1656080">
                    <a:moveTo>
                      <a:pt x="1588770" y="275590"/>
                    </a:moveTo>
                    <a:lnTo>
                      <a:pt x="1588770" y="275590"/>
                    </a:lnTo>
                    <a:lnTo>
                      <a:pt x="1587500" y="274320"/>
                    </a:lnTo>
                    <a:lnTo>
                      <a:pt x="1451610" y="138430"/>
                    </a:lnTo>
                    <a:lnTo>
                      <a:pt x="1384300" y="71120"/>
                    </a:lnTo>
                    <a:lnTo>
                      <a:pt x="1313180" y="0"/>
                    </a:lnTo>
                    <a:lnTo>
                      <a:pt x="0" y="0"/>
                    </a:lnTo>
                    <a:lnTo>
                      <a:pt x="0" y="1588770"/>
                    </a:lnTo>
                    <a:lnTo>
                      <a:pt x="80010" y="1588770"/>
                    </a:lnTo>
                    <a:lnTo>
                      <a:pt x="80010" y="1656080"/>
                    </a:lnTo>
                    <a:lnTo>
                      <a:pt x="1656080" y="1656080"/>
                    </a:lnTo>
                    <a:lnTo>
                      <a:pt x="1656080" y="342900"/>
                    </a:lnTo>
                    <a:lnTo>
                      <a:pt x="1588770" y="275590"/>
                    </a:lnTo>
                    <a:close/>
                    <a:moveTo>
                      <a:pt x="1316990" y="21590"/>
                    </a:moveTo>
                    <a:lnTo>
                      <a:pt x="1442720" y="146050"/>
                    </a:lnTo>
                    <a:lnTo>
                      <a:pt x="1567180" y="270510"/>
                    </a:lnTo>
                    <a:lnTo>
                      <a:pt x="1316990" y="270510"/>
                    </a:lnTo>
                    <a:lnTo>
                      <a:pt x="1316990" y="21590"/>
                    </a:lnTo>
                    <a:close/>
                    <a:moveTo>
                      <a:pt x="12700" y="1576070"/>
                    </a:moveTo>
                    <a:lnTo>
                      <a:pt x="12700" y="12700"/>
                    </a:lnTo>
                    <a:lnTo>
                      <a:pt x="1304290" y="12700"/>
                    </a:lnTo>
                    <a:lnTo>
                      <a:pt x="1304290" y="278130"/>
                    </a:lnTo>
                    <a:cubicBezTo>
                      <a:pt x="1304290" y="281940"/>
                      <a:pt x="1306830" y="284480"/>
                      <a:pt x="1310640" y="284480"/>
                    </a:cubicBezTo>
                    <a:lnTo>
                      <a:pt x="1576070" y="284480"/>
                    </a:lnTo>
                    <a:lnTo>
                      <a:pt x="1576070" y="1576070"/>
                    </a:lnTo>
                    <a:lnTo>
                      <a:pt x="12700" y="1576070"/>
                    </a:lnTo>
                    <a:close/>
                    <a:moveTo>
                      <a:pt x="1643380" y="1643380"/>
                    </a:moveTo>
                    <a:lnTo>
                      <a:pt x="92710" y="1643380"/>
                    </a:lnTo>
                    <a:lnTo>
                      <a:pt x="92710" y="1588770"/>
                    </a:lnTo>
                    <a:lnTo>
                      <a:pt x="1588770" y="1588770"/>
                    </a:lnTo>
                    <a:lnTo>
                      <a:pt x="1588770" y="293370"/>
                    </a:lnTo>
                    <a:lnTo>
                      <a:pt x="1643380" y="347980"/>
                    </a:lnTo>
                    <a:lnTo>
                      <a:pt x="1643380" y="16433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3" name="Прямоугольник 12"/>
            <p:cNvSpPr/>
            <p:nvPr/>
          </p:nvSpPr>
          <p:spPr>
            <a:xfrm>
              <a:off x="716482" y="828768"/>
              <a:ext cx="3952414" cy="5253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200" i="1" spc="-19" dirty="0" smtClean="0">
                  <a:solidFill>
                    <a:srgbClr val="000000"/>
                  </a:solidFill>
                  <a:latin typeface="Montserrat Semi-Bold Bold"/>
                </a:rPr>
                <a:t>Жауабы:</a:t>
              </a:r>
            </a:p>
            <a:p>
              <a:endParaRPr lang="kk-KZ" sz="12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algn="just">
                <a:buFontTx/>
                <a:buAutoNum type="arabicParenR"/>
              </a:pP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«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Жоғары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білімнің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мәндес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беру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бағдарламалары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топтары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мен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техникалық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және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кәсіптік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, орта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білімнен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кейінгі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мамандықтарының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сәйкестігі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жөніндегі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>
                  <a:solidFill>
                    <a:srgbClr val="000000"/>
                  </a:solidFill>
                  <a:latin typeface="Montserrat Semi-Bold Bold"/>
                </a:rPr>
                <a:t>әдістемелік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ұсынымдары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» (ҚР БҒМ 01.04.2019 ж. №134 б</a:t>
              </a:r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ұйрығы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)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арқылы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ТжКБ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мамандықтары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мен ЖОО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мамандықтарының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сәйкестігін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анықтау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; </a:t>
              </a:r>
            </a:p>
            <a:p>
              <a:pPr algn="just"/>
              <a:endParaRPr lang="kk-KZ" sz="12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2) ЖОО-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лардың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сайттары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немесе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қабылдау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комиссиясы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арқылы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білім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бағдарламалары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топтары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бойынша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қысқартылған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оқу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мерзімі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қарастырылған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ба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әлде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жоқ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 па,  </a:t>
              </a:r>
              <a:r>
                <a:rPr lang="ru-RU" sz="1200" spc="-19" dirty="0" err="1" smtClean="0">
                  <a:solidFill>
                    <a:srgbClr val="000000"/>
                  </a:solidFill>
                  <a:latin typeface="Montserrat Semi-Bold Bold"/>
                </a:rPr>
                <a:t>білу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;</a:t>
              </a:r>
              <a:endParaRPr lang="kk-KZ" sz="1200" spc="-19" dirty="0" smtClean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endParaRPr lang="kk-KZ" sz="12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3) Мемлекеттік білім беру тапсырысын қарау (сайтта жарияланады);</a:t>
              </a:r>
            </a:p>
            <a:p>
              <a:pPr lvl="0" algn="just"/>
              <a:endParaRPr lang="kk-KZ" sz="12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lvl="0" algn="just"/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4) Екі пән бойынша ҰБТ тапсырады:</a:t>
              </a:r>
            </a:p>
            <a:p>
              <a:pPr lvl="0" algn="just"/>
              <a:r>
                <a:rPr lang="kk-KZ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   - жалпыкәсіптік пәндер;</a:t>
              </a:r>
            </a:p>
            <a:p>
              <a:pPr lvl="0" algn="just"/>
              <a:r>
                <a:rPr lang="kk-KZ" sz="1200" spc="-19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   - арнаулы пәндер.</a:t>
              </a:r>
            </a:p>
            <a:p>
              <a:pPr algn="just"/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ЖОО-дағы білім беру топтарына сәйкес жалпыкәсіптік </a:t>
              </a:r>
              <a:r>
                <a:rPr lang="kk-KZ" sz="1200" spc="-19" dirty="0">
                  <a:solidFill>
                    <a:srgbClr val="000000"/>
                  </a:solidFill>
                  <a:latin typeface="Montserrat Semi-Bold Bold"/>
                </a:rPr>
                <a:t>және арнаулы </a:t>
              </a:r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пәндер тізбесі бекітіледі (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ҚР БҒМ 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02.05.2017 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ж. </a:t>
              </a:r>
              <a:r>
                <a:rPr lang="ru-RU" sz="1200" spc="-19" dirty="0" smtClean="0">
                  <a:solidFill>
                    <a:srgbClr val="000000"/>
                  </a:solidFill>
                  <a:latin typeface="Montserrat Semi-Bold Bold"/>
                </a:rPr>
                <a:t>№204 </a:t>
              </a:r>
              <a:r>
                <a:rPr lang="ru-RU" sz="1200" spc="-19" dirty="0">
                  <a:solidFill>
                    <a:srgbClr val="000000"/>
                  </a:solidFill>
                  <a:latin typeface="Montserrat Semi-Bold Bold"/>
                </a:rPr>
                <a:t>б</a:t>
              </a:r>
              <a:r>
                <a:rPr lang="kk-KZ" sz="1200" spc="-19" dirty="0" smtClean="0">
                  <a:solidFill>
                    <a:srgbClr val="000000"/>
                  </a:solidFill>
                  <a:latin typeface="Montserrat Semi-Bold Bold"/>
                </a:rPr>
                <a:t>ұйрығы . 2-қосымша).</a:t>
              </a:r>
              <a:endParaRPr lang="kk-KZ" sz="1200" spc="-19" dirty="0">
                <a:solidFill>
                  <a:srgbClr val="000000"/>
                </a:solidFill>
                <a:latin typeface="Montserrat Semi-Bold Bold"/>
              </a:endParaRPr>
            </a:p>
            <a:p>
              <a:pPr algn="just"/>
              <a:endParaRPr lang="ru-RU" sz="1200" spc="-19" dirty="0">
                <a:solidFill>
                  <a:srgbClr val="000000"/>
                </a:solidFill>
                <a:latin typeface="Montserrat Semi-Bol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3550" y="150070"/>
            <a:ext cx="670767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 МЕРЗІМІ</a:t>
            </a:r>
            <a:endParaRPr lang="en-US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818564" y="1022060"/>
            <a:ext cx="8406075" cy="5391987"/>
            <a:chOff x="585525" y="1099809"/>
            <a:chExt cx="8406075" cy="5391987"/>
          </a:xfrm>
        </p:grpSpPr>
        <p:grpSp>
          <p:nvGrpSpPr>
            <p:cNvPr id="5" name="Group 4"/>
            <p:cNvGrpSpPr/>
            <p:nvPr/>
          </p:nvGrpSpPr>
          <p:grpSpPr>
            <a:xfrm>
              <a:off x="585525" y="2133600"/>
              <a:ext cx="3810000" cy="4343400"/>
              <a:chOff x="0" y="0"/>
              <a:chExt cx="6350000" cy="635000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009640" y="340360"/>
                    </a:moveTo>
                    <a:cubicBezTo>
                      <a:pt x="5905500" y="234950"/>
                      <a:pt x="5829300" y="116840"/>
                      <a:pt x="5784850" y="0"/>
                    </a:cubicBezTo>
                    <a:lnTo>
                      <a:pt x="565150" y="0"/>
                    </a:lnTo>
                    <a:cubicBezTo>
                      <a:pt x="520700" y="116840"/>
                      <a:pt x="444500" y="234950"/>
                      <a:pt x="340360" y="340360"/>
                    </a:cubicBezTo>
                    <a:cubicBezTo>
                      <a:pt x="234950" y="444500"/>
                      <a:pt x="116840" y="520700"/>
                      <a:pt x="0" y="565150"/>
                    </a:cubicBezTo>
                    <a:lnTo>
                      <a:pt x="0" y="5784850"/>
                    </a:lnTo>
                    <a:cubicBezTo>
                      <a:pt x="116840" y="5829300"/>
                      <a:pt x="234950" y="5905500"/>
                      <a:pt x="340360" y="6009640"/>
                    </a:cubicBezTo>
                    <a:cubicBezTo>
                      <a:pt x="353060" y="6022340"/>
                      <a:pt x="365760" y="6036310"/>
                      <a:pt x="378460" y="6049010"/>
                    </a:cubicBezTo>
                    <a:cubicBezTo>
                      <a:pt x="386080" y="6057900"/>
                      <a:pt x="393700" y="6065520"/>
                      <a:pt x="401320" y="6074410"/>
                    </a:cubicBezTo>
                    <a:cubicBezTo>
                      <a:pt x="408940" y="6083300"/>
                      <a:pt x="415290" y="6092190"/>
                      <a:pt x="422910" y="6099810"/>
                    </a:cubicBezTo>
                    <a:cubicBezTo>
                      <a:pt x="429260" y="6108700"/>
                      <a:pt x="436880" y="6117590"/>
                      <a:pt x="443230" y="6126480"/>
                    </a:cubicBezTo>
                    <a:lnTo>
                      <a:pt x="462280" y="6153150"/>
                    </a:lnTo>
                    <a:cubicBezTo>
                      <a:pt x="506730" y="6216650"/>
                      <a:pt x="542290" y="6282690"/>
                      <a:pt x="566420" y="6348730"/>
                    </a:cubicBezTo>
                    <a:lnTo>
                      <a:pt x="1057910" y="6348730"/>
                    </a:lnTo>
                    <a:lnTo>
                      <a:pt x="1057910" y="6350000"/>
                    </a:lnTo>
                    <a:lnTo>
                      <a:pt x="5784850" y="6350000"/>
                    </a:lnTo>
                    <a:cubicBezTo>
                      <a:pt x="5829300" y="6233160"/>
                      <a:pt x="5905500" y="6115050"/>
                      <a:pt x="6009640" y="6009640"/>
                    </a:cubicBezTo>
                    <a:cubicBezTo>
                      <a:pt x="6113780" y="5905500"/>
                      <a:pt x="6231890" y="5829300"/>
                      <a:pt x="6350000" y="5784850"/>
                    </a:cubicBezTo>
                    <a:lnTo>
                      <a:pt x="6350000" y="565150"/>
                    </a:lnTo>
                    <a:cubicBezTo>
                      <a:pt x="6233160" y="520700"/>
                      <a:pt x="6115050" y="444500"/>
                      <a:pt x="6009640" y="340360"/>
                    </a:cubicBezTo>
                    <a:close/>
                    <a:moveTo>
                      <a:pt x="5457190" y="740410"/>
                    </a:moveTo>
                    <a:cubicBezTo>
                      <a:pt x="5541010" y="740410"/>
                      <a:pt x="5609590" y="808990"/>
                      <a:pt x="5609590" y="892810"/>
                    </a:cubicBezTo>
                    <a:cubicBezTo>
                      <a:pt x="5609590" y="976630"/>
                      <a:pt x="5542280" y="1045210"/>
                      <a:pt x="5457190" y="1045210"/>
                    </a:cubicBezTo>
                    <a:cubicBezTo>
                      <a:pt x="5373370" y="1045210"/>
                      <a:pt x="5304790" y="976630"/>
                      <a:pt x="5304790" y="892810"/>
                    </a:cubicBezTo>
                    <a:cubicBezTo>
                      <a:pt x="5304790" y="808990"/>
                      <a:pt x="5373370" y="740410"/>
                      <a:pt x="5457190" y="740410"/>
                    </a:cubicBezTo>
                    <a:close/>
                    <a:moveTo>
                      <a:pt x="892810" y="740410"/>
                    </a:moveTo>
                    <a:cubicBezTo>
                      <a:pt x="976630" y="740410"/>
                      <a:pt x="1045210" y="808990"/>
                      <a:pt x="1045210" y="892810"/>
                    </a:cubicBezTo>
                    <a:cubicBezTo>
                      <a:pt x="1045210" y="976630"/>
                      <a:pt x="976630" y="1045210"/>
                      <a:pt x="892810" y="1045210"/>
                    </a:cubicBezTo>
                    <a:cubicBezTo>
                      <a:pt x="808990" y="1045210"/>
                      <a:pt x="740410" y="976630"/>
                      <a:pt x="740410" y="892810"/>
                    </a:cubicBezTo>
                    <a:cubicBezTo>
                      <a:pt x="740410" y="808990"/>
                      <a:pt x="808990" y="740410"/>
                      <a:pt x="892810" y="740410"/>
                    </a:cubicBezTo>
                    <a:close/>
                    <a:moveTo>
                      <a:pt x="892810" y="5609590"/>
                    </a:moveTo>
                    <a:cubicBezTo>
                      <a:pt x="808990" y="5609590"/>
                      <a:pt x="740410" y="5541010"/>
                      <a:pt x="740410" y="5457190"/>
                    </a:cubicBezTo>
                    <a:cubicBezTo>
                      <a:pt x="740410" y="5373370"/>
                      <a:pt x="808990" y="5304790"/>
                      <a:pt x="892810" y="5304790"/>
                    </a:cubicBezTo>
                    <a:cubicBezTo>
                      <a:pt x="976630" y="5304790"/>
                      <a:pt x="1045210" y="5373370"/>
                      <a:pt x="1045210" y="5457190"/>
                    </a:cubicBezTo>
                    <a:cubicBezTo>
                      <a:pt x="1045210" y="5541010"/>
                      <a:pt x="976630" y="5609590"/>
                      <a:pt x="892810" y="5609590"/>
                    </a:cubicBezTo>
                    <a:close/>
                    <a:moveTo>
                      <a:pt x="5457190" y="5609590"/>
                    </a:moveTo>
                    <a:cubicBezTo>
                      <a:pt x="5373370" y="5609590"/>
                      <a:pt x="5304790" y="5541010"/>
                      <a:pt x="5304790" y="5457190"/>
                    </a:cubicBezTo>
                    <a:cubicBezTo>
                      <a:pt x="5304790" y="5373370"/>
                      <a:pt x="5373370" y="5304790"/>
                      <a:pt x="5457190" y="5304790"/>
                    </a:cubicBezTo>
                    <a:cubicBezTo>
                      <a:pt x="5541010" y="5304790"/>
                      <a:pt x="5609590" y="5373370"/>
                      <a:pt x="5609590" y="5457190"/>
                    </a:cubicBezTo>
                    <a:cubicBezTo>
                      <a:pt x="5609590" y="5541010"/>
                      <a:pt x="5542280" y="5609590"/>
                      <a:pt x="5457190" y="560959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7" name="Group 4"/>
            <p:cNvGrpSpPr/>
            <p:nvPr/>
          </p:nvGrpSpPr>
          <p:grpSpPr>
            <a:xfrm>
              <a:off x="5181600" y="2148396"/>
              <a:ext cx="3810000" cy="4343400"/>
              <a:chOff x="0" y="0"/>
              <a:chExt cx="6350000" cy="6350000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009640" y="340360"/>
                    </a:moveTo>
                    <a:cubicBezTo>
                      <a:pt x="5905500" y="234950"/>
                      <a:pt x="5829300" y="116840"/>
                      <a:pt x="5784850" y="0"/>
                    </a:cubicBezTo>
                    <a:lnTo>
                      <a:pt x="565150" y="0"/>
                    </a:lnTo>
                    <a:cubicBezTo>
                      <a:pt x="520700" y="116840"/>
                      <a:pt x="444500" y="234950"/>
                      <a:pt x="340360" y="340360"/>
                    </a:cubicBezTo>
                    <a:cubicBezTo>
                      <a:pt x="234950" y="444500"/>
                      <a:pt x="116840" y="520700"/>
                      <a:pt x="0" y="565150"/>
                    </a:cubicBezTo>
                    <a:lnTo>
                      <a:pt x="0" y="5784850"/>
                    </a:lnTo>
                    <a:cubicBezTo>
                      <a:pt x="116840" y="5829300"/>
                      <a:pt x="234950" y="5905500"/>
                      <a:pt x="340360" y="6009640"/>
                    </a:cubicBezTo>
                    <a:cubicBezTo>
                      <a:pt x="353060" y="6022340"/>
                      <a:pt x="365760" y="6036310"/>
                      <a:pt x="378460" y="6049010"/>
                    </a:cubicBezTo>
                    <a:cubicBezTo>
                      <a:pt x="386080" y="6057900"/>
                      <a:pt x="393700" y="6065520"/>
                      <a:pt x="401320" y="6074410"/>
                    </a:cubicBezTo>
                    <a:cubicBezTo>
                      <a:pt x="408940" y="6083300"/>
                      <a:pt x="415290" y="6092190"/>
                      <a:pt x="422910" y="6099810"/>
                    </a:cubicBezTo>
                    <a:cubicBezTo>
                      <a:pt x="429260" y="6108700"/>
                      <a:pt x="436880" y="6117590"/>
                      <a:pt x="443230" y="6126480"/>
                    </a:cubicBezTo>
                    <a:lnTo>
                      <a:pt x="462280" y="6153150"/>
                    </a:lnTo>
                    <a:cubicBezTo>
                      <a:pt x="506730" y="6216650"/>
                      <a:pt x="542290" y="6282690"/>
                      <a:pt x="566420" y="6348730"/>
                    </a:cubicBezTo>
                    <a:lnTo>
                      <a:pt x="1057910" y="6348730"/>
                    </a:lnTo>
                    <a:lnTo>
                      <a:pt x="1057910" y="6350000"/>
                    </a:lnTo>
                    <a:lnTo>
                      <a:pt x="5784850" y="6350000"/>
                    </a:lnTo>
                    <a:cubicBezTo>
                      <a:pt x="5829300" y="6233160"/>
                      <a:pt x="5905500" y="6115050"/>
                      <a:pt x="6009640" y="6009640"/>
                    </a:cubicBezTo>
                    <a:cubicBezTo>
                      <a:pt x="6113780" y="5905500"/>
                      <a:pt x="6231890" y="5829300"/>
                      <a:pt x="6350000" y="5784850"/>
                    </a:cubicBezTo>
                    <a:lnTo>
                      <a:pt x="6350000" y="565150"/>
                    </a:lnTo>
                    <a:cubicBezTo>
                      <a:pt x="6233160" y="520700"/>
                      <a:pt x="6115050" y="444500"/>
                      <a:pt x="6009640" y="340360"/>
                    </a:cubicBezTo>
                    <a:close/>
                    <a:moveTo>
                      <a:pt x="5457190" y="740410"/>
                    </a:moveTo>
                    <a:cubicBezTo>
                      <a:pt x="5541010" y="740410"/>
                      <a:pt x="5609590" y="808990"/>
                      <a:pt x="5609590" y="892810"/>
                    </a:cubicBezTo>
                    <a:cubicBezTo>
                      <a:pt x="5609590" y="976630"/>
                      <a:pt x="5542280" y="1045210"/>
                      <a:pt x="5457190" y="1045210"/>
                    </a:cubicBezTo>
                    <a:cubicBezTo>
                      <a:pt x="5373370" y="1045210"/>
                      <a:pt x="5304790" y="976630"/>
                      <a:pt x="5304790" y="892810"/>
                    </a:cubicBezTo>
                    <a:cubicBezTo>
                      <a:pt x="5304790" y="808990"/>
                      <a:pt x="5373370" y="740410"/>
                      <a:pt x="5457190" y="740410"/>
                    </a:cubicBezTo>
                    <a:close/>
                    <a:moveTo>
                      <a:pt x="892810" y="740410"/>
                    </a:moveTo>
                    <a:cubicBezTo>
                      <a:pt x="976630" y="740410"/>
                      <a:pt x="1045210" y="808990"/>
                      <a:pt x="1045210" y="892810"/>
                    </a:cubicBezTo>
                    <a:cubicBezTo>
                      <a:pt x="1045210" y="976630"/>
                      <a:pt x="976630" y="1045210"/>
                      <a:pt x="892810" y="1045210"/>
                    </a:cubicBezTo>
                    <a:cubicBezTo>
                      <a:pt x="808990" y="1045210"/>
                      <a:pt x="740410" y="976630"/>
                      <a:pt x="740410" y="892810"/>
                    </a:cubicBezTo>
                    <a:cubicBezTo>
                      <a:pt x="740410" y="808990"/>
                      <a:pt x="808990" y="740410"/>
                      <a:pt x="892810" y="740410"/>
                    </a:cubicBezTo>
                    <a:close/>
                    <a:moveTo>
                      <a:pt x="892810" y="5609590"/>
                    </a:moveTo>
                    <a:cubicBezTo>
                      <a:pt x="808990" y="5609590"/>
                      <a:pt x="740410" y="5541010"/>
                      <a:pt x="740410" y="5457190"/>
                    </a:cubicBezTo>
                    <a:cubicBezTo>
                      <a:pt x="740410" y="5373370"/>
                      <a:pt x="808990" y="5304790"/>
                      <a:pt x="892810" y="5304790"/>
                    </a:cubicBezTo>
                    <a:cubicBezTo>
                      <a:pt x="976630" y="5304790"/>
                      <a:pt x="1045210" y="5373370"/>
                      <a:pt x="1045210" y="5457190"/>
                    </a:cubicBezTo>
                    <a:cubicBezTo>
                      <a:pt x="1045210" y="5541010"/>
                      <a:pt x="976630" y="5609590"/>
                      <a:pt x="892810" y="5609590"/>
                    </a:cubicBezTo>
                    <a:close/>
                    <a:moveTo>
                      <a:pt x="5457190" y="5609590"/>
                    </a:moveTo>
                    <a:cubicBezTo>
                      <a:pt x="5373370" y="5609590"/>
                      <a:pt x="5304790" y="5541010"/>
                      <a:pt x="5304790" y="5457190"/>
                    </a:cubicBezTo>
                    <a:cubicBezTo>
                      <a:pt x="5304790" y="5373370"/>
                      <a:pt x="5373370" y="5304790"/>
                      <a:pt x="5457190" y="5304790"/>
                    </a:cubicBezTo>
                    <a:cubicBezTo>
                      <a:pt x="5541010" y="5304790"/>
                      <a:pt x="5609590" y="5373370"/>
                      <a:pt x="5609590" y="5457190"/>
                    </a:cubicBezTo>
                    <a:cubicBezTo>
                      <a:pt x="5609590" y="5541010"/>
                      <a:pt x="5542280" y="5609590"/>
                      <a:pt x="5457190" y="560959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19" name="Группа 18"/>
            <p:cNvGrpSpPr/>
            <p:nvPr/>
          </p:nvGrpSpPr>
          <p:grpSpPr>
            <a:xfrm>
              <a:off x="915526" y="1099809"/>
              <a:ext cx="3159762" cy="862457"/>
              <a:chOff x="915526" y="838200"/>
              <a:chExt cx="3159762" cy="862457"/>
            </a:xfrm>
          </p:grpSpPr>
          <p:grpSp>
            <p:nvGrpSpPr>
              <p:cNvPr id="9" name="그룹 35">
                <a:extLst>
                  <a:ext uri="{FF2B5EF4-FFF2-40B4-BE49-F238E27FC236}">
                    <a16:creationId xmlns:a16="http://schemas.microsoft.com/office/drawing/2014/main" xmlns="" id="{1DC554CB-C399-430A-A3BA-A62454EA7A8F}"/>
                  </a:ext>
                </a:extLst>
              </p:cNvPr>
              <p:cNvGrpSpPr/>
              <p:nvPr/>
            </p:nvGrpSpPr>
            <p:grpSpPr>
              <a:xfrm>
                <a:off x="915526" y="838200"/>
                <a:ext cx="3159762" cy="862457"/>
                <a:chOff x="4784616" y="3478363"/>
                <a:chExt cx="1764484" cy="792088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10" name="Chevron 5">
                  <a:extLst>
                    <a:ext uri="{FF2B5EF4-FFF2-40B4-BE49-F238E27FC236}">
                      <a16:creationId xmlns:a16="http://schemas.microsoft.com/office/drawing/2014/main" xmlns="" id="{3E7BD89C-E4B8-498B-95C1-6338B2705FB4}"/>
                    </a:ext>
                  </a:extLst>
                </p:cNvPr>
                <p:cNvSpPr/>
                <p:nvPr/>
              </p:nvSpPr>
              <p:spPr>
                <a:xfrm>
                  <a:off x="5056356" y="3478363"/>
                  <a:ext cx="1492744" cy="792088"/>
                </a:xfrm>
                <a:prstGeom prst="chevron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1">
                  <a:extLst>
                    <a:ext uri="{FF2B5EF4-FFF2-40B4-BE49-F238E27FC236}">
                      <a16:creationId xmlns:a16="http://schemas.microsoft.com/office/drawing/2014/main" xmlns="" id="{BEDC1110-39F4-4D79-8BA3-8067405C2025}"/>
                    </a:ext>
                  </a:extLst>
                </p:cNvPr>
                <p:cNvSpPr/>
                <p:nvPr/>
              </p:nvSpPr>
              <p:spPr>
                <a:xfrm>
                  <a:off x="4784616" y="3478363"/>
                  <a:ext cx="326756" cy="792088"/>
                </a:xfrm>
                <a:prstGeom prst="chevron">
                  <a:avLst>
                    <a:gd name="adj" fmla="val 49679"/>
                  </a:avLst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828800" y="869660"/>
                <a:ext cx="21526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1400" spc="-19" dirty="0">
                    <a:solidFill>
                      <a:srgbClr val="000000"/>
                    </a:solidFill>
                    <a:latin typeface="Montserrat Semi-Bold Bold"/>
                  </a:rPr>
                  <a:t>Қысқартылған оқу </a:t>
                </a:r>
                <a:r>
                  <a:rPr lang="kk-KZ" sz="1400" spc="-19" dirty="0" smtClean="0">
                    <a:solidFill>
                      <a:srgbClr val="000000"/>
                    </a:solidFill>
                    <a:latin typeface="Montserrat Semi-Bold Bold"/>
                  </a:rPr>
                  <a:t>мерзімін  таңдағандар үшін</a:t>
                </a:r>
                <a:endParaRPr lang="ru-RU" sz="1400" spc="-19" dirty="0">
                  <a:solidFill>
                    <a:srgbClr val="000000"/>
                  </a:solidFill>
                  <a:latin typeface="Montserrat Semi-Bold Bold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527038" y="1115733"/>
              <a:ext cx="3159762" cy="862457"/>
              <a:chOff x="915526" y="838200"/>
              <a:chExt cx="3159762" cy="862457"/>
            </a:xfrm>
          </p:grpSpPr>
          <p:grpSp>
            <p:nvGrpSpPr>
              <p:cNvPr id="21" name="그룹 35">
                <a:extLst>
                  <a:ext uri="{FF2B5EF4-FFF2-40B4-BE49-F238E27FC236}">
                    <a16:creationId xmlns:a16="http://schemas.microsoft.com/office/drawing/2014/main" xmlns="" id="{1DC554CB-C399-430A-A3BA-A62454EA7A8F}"/>
                  </a:ext>
                </a:extLst>
              </p:cNvPr>
              <p:cNvGrpSpPr/>
              <p:nvPr/>
            </p:nvGrpSpPr>
            <p:grpSpPr>
              <a:xfrm>
                <a:off x="915526" y="838200"/>
                <a:ext cx="3159762" cy="862457"/>
                <a:chOff x="4784616" y="3478363"/>
                <a:chExt cx="1764484" cy="792088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23" name="Chevron 5">
                  <a:extLst>
                    <a:ext uri="{FF2B5EF4-FFF2-40B4-BE49-F238E27FC236}">
                      <a16:creationId xmlns:a16="http://schemas.microsoft.com/office/drawing/2014/main" xmlns="" id="{3E7BD89C-E4B8-498B-95C1-6338B2705FB4}"/>
                    </a:ext>
                  </a:extLst>
                </p:cNvPr>
                <p:cNvSpPr/>
                <p:nvPr/>
              </p:nvSpPr>
              <p:spPr>
                <a:xfrm>
                  <a:off x="5056356" y="3478363"/>
                  <a:ext cx="1492744" cy="792088"/>
                </a:xfrm>
                <a:prstGeom prst="chevron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Chevron 11">
                  <a:extLst>
                    <a:ext uri="{FF2B5EF4-FFF2-40B4-BE49-F238E27FC236}">
                      <a16:creationId xmlns:a16="http://schemas.microsoft.com/office/drawing/2014/main" xmlns="" id="{BEDC1110-39F4-4D79-8BA3-8067405C2025}"/>
                    </a:ext>
                  </a:extLst>
                </p:cNvPr>
                <p:cNvSpPr/>
                <p:nvPr/>
              </p:nvSpPr>
              <p:spPr>
                <a:xfrm>
                  <a:off x="4784616" y="3478363"/>
                  <a:ext cx="326756" cy="792088"/>
                </a:xfrm>
                <a:prstGeom prst="chevron">
                  <a:avLst>
                    <a:gd name="adj" fmla="val 49679"/>
                  </a:avLst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792808" y="1012994"/>
                <a:ext cx="2152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1400" spc="-19" dirty="0" smtClean="0">
                    <a:solidFill>
                      <a:srgbClr val="000000"/>
                    </a:solidFill>
                    <a:latin typeface="Montserrat Semi-Bold Bold"/>
                  </a:rPr>
                  <a:t>Толық </a:t>
                </a:r>
                <a:r>
                  <a:rPr lang="kk-KZ" sz="1400" spc="-19" dirty="0">
                    <a:solidFill>
                      <a:srgbClr val="000000"/>
                    </a:solidFill>
                    <a:latin typeface="Montserrat Semi-Bold Bold"/>
                  </a:rPr>
                  <a:t>оқу </a:t>
                </a:r>
                <a:r>
                  <a:rPr lang="kk-KZ" sz="1400" spc="-19" dirty="0" smtClean="0">
                    <a:solidFill>
                      <a:srgbClr val="000000"/>
                    </a:solidFill>
                    <a:latin typeface="Montserrat Semi-Bold Bold"/>
                  </a:rPr>
                  <a:t>мерзімін  таңдағандар үшін</a:t>
                </a:r>
                <a:endParaRPr lang="ru-RU" sz="1400" spc="-19" dirty="0">
                  <a:solidFill>
                    <a:srgbClr val="000000"/>
                  </a:solidFill>
                  <a:latin typeface="Montserrat Semi-Bold Bold"/>
                </a:endParaRPr>
              </a:p>
            </p:txBody>
          </p:sp>
        </p:grpSp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6350"/>
              </p:ext>
            </p:extLst>
          </p:nvPr>
        </p:nvGraphicFramePr>
        <p:xfrm>
          <a:off x="1009064" y="3276600"/>
          <a:ext cx="3429000" cy="1562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500"/>
                <a:gridCol w="17145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Өтініш беру</a:t>
                      </a:r>
                    </a:p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мерзімі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ontserrat Semi-Bold Bold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Тестілеу мерзімі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590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Montserrat Semi-Bold Bold" charset="-52"/>
                        </a:rPr>
                        <a:t>28 сәуір - 14 мамыр  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16 мамыр  - 5 шілде 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76689"/>
              </p:ext>
            </p:extLst>
          </p:nvPr>
        </p:nvGraphicFramePr>
        <p:xfrm>
          <a:off x="5605139" y="2918880"/>
          <a:ext cx="3429000" cy="26173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500"/>
                <a:gridCol w="1714500"/>
              </a:tblGrid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Өтініш беру</a:t>
                      </a:r>
                    </a:p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мерзімі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ontserrat Semi-Bold Bold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Тестілеу мерзімі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2975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Montserrat Semi-Bold Bold" charset="-52"/>
                        </a:rPr>
                        <a:t>20 ақпан мен 10 наурыз 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1  - 31 наурыз аралығы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Montserrat Semi-Bold Bold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99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Montserrat Semi-Bold Bold" charset="-52"/>
                        </a:rPr>
                        <a:t>28 сәуір - 14 мамыр  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16 мамыр  - 5 шілде 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97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Montserrat Semi-Bold Bold" charset="-52"/>
                        </a:rPr>
                        <a:t>15 мен 30 шілде</a:t>
                      </a:r>
                      <a:r>
                        <a:rPr lang="kk-KZ" sz="1400" baseline="0" dirty="0" smtClean="0">
                          <a:latin typeface="Montserrat Semi-Bold Bold" charset="-52"/>
                        </a:rPr>
                        <a:t> </a:t>
                      </a:r>
                      <a:r>
                        <a:rPr lang="kk-KZ" sz="1400" dirty="0" smtClean="0">
                          <a:latin typeface="Montserrat Semi-Bold Bold" charset="-52"/>
                        </a:rPr>
                        <a:t>аралығы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10  - 20 тамыз аралығы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Montserrat Semi-Bold Bold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ectangle 30"/>
          <p:cNvSpPr>
            <a:spLocks noChangeAspect="1"/>
          </p:cNvSpPr>
          <p:nvPr/>
        </p:nvSpPr>
        <p:spPr>
          <a:xfrm>
            <a:off x="4585802" y="1053519"/>
            <a:ext cx="900598" cy="11051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8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3550" y="76200"/>
            <a:ext cx="670767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ҰБТ-ҒА ӨТІНІШ БЕРУ</a:t>
            </a:r>
            <a:endParaRPr lang="en-US" dirty="0"/>
          </a:p>
        </p:txBody>
      </p:sp>
      <p:pic>
        <p:nvPicPr>
          <p:cNvPr id="1030" name="Picture 6" descr="C:\Program Files (x86)\Microsoft Office\MEDIA\OFFICE14\Bullets\BD1469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"/>
          <p:cNvGrpSpPr/>
          <p:nvPr/>
        </p:nvGrpSpPr>
        <p:grpSpPr>
          <a:xfrm>
            <a:off x="180975" y="649219"/>
            <a:ext cx="9544050" cy="6059137"/>
            <a:chOff x="0" y="0"/>
            <a:chExt cx="1675130" cy="1678940"/>
          </a:xfrm>
          <a:solidFill>
            <a:schemeClr val="bg1"/>
          </a:solidFill>
        </p:grpSpPr>
        <p:sp>
          <p:nvSpPr>
            <p:cNvPr id="11" name="Freeform 7"/>
            <p:cNvSpPr/>
            <p:nvPr/>
          </p:nvSpPr>
          <p:spPr>
            <a:xfrm>
              <a:off x="92710" y="106680"/>
              <a:ext cx="1570990" cy="1559560"/>
            </a:xfrm>
            <a:custGeom>
              <a:avLst/>
              <a:gdLst/>
              <a:ahLst/>
              <a:cxnLst/>
              <a:rect l="l" t="t" r="r" b="b"/>
              <a:pathLst>
                <a:path w="1570990" h="1559560">
                  <a:moveTo>
                    <a:pt x="1544320" y="1370330"/>
                  </a:moveTo>
                  <a:cubicBezTo>
                    <a:pt x="1544320" y="1457960"/>
                    <a:pt x="1468120" y="1529080"/>
                    <a:pt x="1386840" y="1529080"/>
                  </a:cubicBezTo>
                  <a:lnTo>
                    <a:pt x="66040" y="1529080"/>
                  </a:lnTo>
                  <a:cubicBezTo>
                    <a:pt x="43180" y="1529080"/>
                    <a:pt x="20320" y="1524000"/>
                    <a:pt x="0" y="1515110"/>
                  </a:cubicBezTo>
                  <a:cubicBezTo>
                    <a:pt x="26670" y="1543050"/>
                    <a:pt x="63500" y="1559560"/>
                    <a:pt x="104140" y="1559560"/>
                  </a:cubicBezTo>
                  <a:lnTo>
                    <a:pt x="1424940" y="1559560"/>
                  </a:lnTo>
                  <a:cubicBezTo>
                    <a:pt x="1504950" y="1559560"/>
                    <a:pt x="1570990" y="1493520"/>
                    <a:pt x="1570990" y="1413510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1370330"/>
                  </a:lnTo>
                  <a:lnTo>
                    <a:pt x="1544320" y="137033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sp>
        <p:sp>
          <p:nvSpPr>
            <p:cNvPr id="12" name="Freeform 8"/>
            <p:cNvSpPr/>
            <p:nvPr/>
          </p:nvSpPr>
          <p:spPr>
            <a:xfrm>
              <a:off x="22253" y="20729"/>
              <a:ext cx="1610360" cy="1610360"/>
            </a:xfrm>
            <a:custGeom>
              <a:avLst/>
              <a:gdLst/>
              <a:ahLst/>
              <a:cxnLst/>
              <a:rect l="l" t="t" r="r" b="b"/>
              <a:pathLst>
                <a:path w="1610360" h="1610360">
                  <a:moveTo>
                    <a:pt x="146050" y="1610360"/>
                  </a:moveTo>
                  <a:lnTo>
                    <a:pt x="1464310" y="1610360"/>
                  </a:lnTo>
                  <a:cubicBezTo>
                    <a:pt x="1544320" y="1610360"/>
                    <a:pt x="1610360" y="1544320"/>
                    <a:pt x="1610360" y="1464310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64310"/>
                  </a:lnTo>
                  <a:cubicBezTo>
                    <a:pt x="0" y="1545590"/>
                    <a:pt x="66040" y="1610360"/>
                    <a:pt x="146050" y="161036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sp>
        <p:sp>
          <p:nvSpPr>
            <p:cNvPr id="13" name="Freeform 9"/>
            <p:cNvSpPr/>
            <p:nvPr/>
          </p:nvSpPr>
          <p:spPr>
            <a:xfrm>
              <a:off x="0" y="0"/>
              <a:ext cx="1675130" cy="1678940"/>
            </a:xfrm>
            <a:custGeom>
              <a:avLst/>
              <a:gdLst/>
              <a:ahLst/>
              <a:cxnLst/>
              <a:rect l="l" t="t" r="r" b="b"/>
              <a:pathLst>
                <a:path w="1675130" h="1678940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77010"/>
                  </a:lnTo>
                  <a:cubicBezTo>
                    <a:pt x="0" y="1529080"/>
                    <a:pt x="25400" y="1574800"/>
                    <a:pt x="63500" y="1604010"/>
                  </a:cubicBezTo>
                  <a:cubicBezTo>
                    <a:pt x="91440" y="1648460"/>
                    <a:pt x="140970" y="1678940"/>
                    <a:pt x="198120" y="1678940"/>
                  </a:cubicBezTo>
                  <a:lnTo>
                    <a:pt x="1516380" y="1678940"/>
                  </a:lnTo>
                  <a:cubicBezTo>
                    <a:pt x="1604010" y="1678940"/>
                    <a:pt x="1675130" y="1607820"/>
                    <a:pt x="1675130" y="1520190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147701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1477010"/>
                  </a:lnTo>
                  <a:cubicBezTo>
                    <a:pt x="1623060" y="1557020"/>
                    <a:pt x="1557020" y="1623060"/>
                    <a:pt x="1477010" y="1623060"/>
                  </a:cubicBezTo>
                  <a:lnTo>
                    <a:pt x="158750" y="1623060"/>
                  </a:lnTo>
                  <a:cubicBezTo>
                    <a:pt x="78740" y="1623060"/>
                    <a:pt x="12700" y="1558290"/>
                    <a:pt x="12700" y="1477010"/>
                  </a:cubicBezTo>
                  <a:close/>
                  <a:moveTo>
                    <a:pt x="1663700" y="1520190"/>
                  </a:moveTo>
                  <a:cubicBezTo>
                    <a:pt x="1663700" y="1600200"/>
                    <a:pt x="1596390" y="1666240"/>
                    <a:pt x="1516380" y="1666240"/>
                  </a:cubicBezTo>
                  <a:lnTo>
                    <a:pt x="198120" y="1666240"/>
                  </a:lnTo>
                  <a:cubicBezTo>
                    <a:pt x="157480" y="1666240"/>
                    <a:pt x="120650" y="1649730"/>
                    <a:pt x="93980" y="1621790"/>
                  </a:cubicBezTo>
                  <a:cubicBezTo>
                    <a:pt x="114300" y="1630680"/>
                    <a:pt x="135890" y="1635760"/>
                    <a:pt x="160020" y="1635760"/>
                  </a:cubicBezTo>
                  <a:lnTo>
                    <a:pt x="1478280" y="1635760"/>
                  </a:lnTo>
                  <a:cubicBezTo>
                    <a:pt x="1565910" y="1635760"/>
                    <a:pt x="1637030" y="1564640"/>
                    <a:pt x="1637030" y="1477010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1520190"/>
                  </a:lnTo>
                  <a:cubicBezTo>
                    <a:pt x="1663700" y="1520190"/>
                    <a:pt x="1663700" y="1520190"/>
                    <a:pt x="1663700" y="1520190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3" name="Прямоугольник 2"/>
          <p:cNvSpPr/>
          <p:nvPr/>
        </p:nvSpPr>
        <p:spPr>
          <a:xfrm>
            <a:off x="557814" y="801076"/>
            <a:ext cx="8839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 algn="ctr">
              <a:buNone/>
            </a:pPr>
            <a:r>
              <a:rPr lang="kk-KZ" sz="1600" dirty="0">
                <a:latin typeface="Montserrat Semi-Bold Bold" charset="-52"/>
              </a:rPr>
              <a:t>ҰБТ-ға  онлайн </a:t>
            </a:r>
            <a:r>
              <a:rPr lang="kk-KZ" sz="1600" dirty="0" smtClean="0">
                <a:latin typeface="Montserrat Semi-Bold Bold" charset="-52"/>
              </a:rPr>
              <a:t>түрде </a:t>
            </a:r>
            <a:r>
              <a:rPr lang="kk-KZ" sz="1600" dirty="0">
                <a:latin typeface="Montserrat Semi-Bold Bold" charset="-52"/>
              </a:rPr>
              <a:t>Орталықтың сайты арқылы </a:t>
            </a:r>
            <a:r>
              <a:rPr lang="kk-KZ" sz="1600" u="sng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tserrat Semi-Bold Bold" charset="-52"/>
                <a:hlinkClick r:id="rId3"/>
              </a:rPr>
              <a:t>https://app.testcenter.kz/</a:t>
            </a:r>
            <a:r>
              <a:rPr lang="kk-KZ" sz="1600" u="sng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tserrat Semi-Bold Bold" charset="-52"/>
              </a:rPr>
              <a:t> </a:t>
            </a:r>
            <a:r>
              <a:rPr lang="kk-KZ" sz="1600" dirty="0">
                <a:latin typeface="Montserrat Semi-Bold Bold" charset="-52"/>
              </a:rPr>
              <a:t>сілтемесі </a:t>
            </a:r>
            <a:r>
              <a:rPr lang="kk-KZ" sz="1600" dirty="0" smtClean="0">
                <a:latin typeface="Montserrat Semi-Bold Bold" charset="-52"/>
              </a:rPr>
              <a:t>бойынша ТІРКЕЛЕДІ.</a:t>
            </a:r>
            <a:endParaRPr lang="kk-KZ" sz="1600" dirty="0">
              <a:latin typeface="Montserrat Semi-Bold Bold" charset="-52"/>
            </a:endParaRPr>
          </a:p>
          <a:p>
            <a:pPr marL="45720" indent="0">
              <a:buNone/>
            </a:pPr>
            <a:endParaRPr lang="kk-KZ" sz="1400" dirty="0" smtClean="0">
              <a:solidFill>
                <a:schemeClr val="accent2">
                  <a:lumMod val="75000"/>
                </a:schemeClr>
              </a:solidFill>
              <a:latin typeface="Montserrat Semi-Bold Bold" charset="-52"/>
            </a:endParaRPr>
          </a:p>
          <a:p>
            <a:pPr marL="44450" indent="311150">
              <a:buNone/>
            </a:pPr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Montserrat Semi-Bold Bold" charset="-52"/>
              </a:rPr>
              <a:t>Өтініш </a:t>
            </a:r>
            <a:r>
              <a:rPr lang="kk-KZ" sz="1400" dirty="0">
                <a:solidFill>
                  <a:schemeClr val="accent2">
                    <a:lumMod val="75000"/>
                  </a:schemeClr>
                </a:solidFill>
                <a:latin typeface="Montserrat Semi-Bold Bold" charset="-52"/>
              </a:rPr>
              <a:t>беру рәсімі: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ontserrat Semi-Bold Bold" charset="-52"/>
            </a:endParaRPr>
          </a:p>
          <a:p>
            <a:pPr marL="45720" indent="0">
              <a:buNone/>
            </a:pPr>
            <a:endParaRPr lang="kk-KZ" sz="1400" dirty="0" smtClean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1</a:t>
            </a:r>
            <a:r>
              <a:rPr lang="kk-KZ" sz="1400" dirty="0">
                <a:latin typeface="Montserrat Semi-Bold Bold" charset="-52"/>
              </a:rPr>
              <a:t>) https://app.testcenter.kz/ сайтына кіру және интерфейс тілін таңдау;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2) электрондық поштаны көрсете отырып, тіркеуден өту (электрондық поштаға келген хат арқылы міндетті түрде электрондық поштаны растау қажет);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3) алынған логин мен пароль арқылы авторизациядан өту (логин мен пароль бар хатты тестілеу басталғанға дейін жоюға болмайды);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4) ЖСН көрсету және іздеу батырмасын басу (тегі, аты және әкесінің аты автоматты түрде шығады</a:t>
            </a:r>
            <a:r>
              <a:rPr lang="kk-KZ" sz="1400" dirty="0" smtClean="0">
                <a:latin typeface="Montserrat Semi-Bold Bold" charset="-52"/>
              </a:rPr>
              <a:t>),  </a:t>
            </a:r>
            <a:r>
              <a:rPr lang="kk-KZ" sz="1400" dirty="0">
                <a:latin typeface="Montserrat Semi-Bold Bold" charset="-52"/>
              </a:rPr>
              <a:t>байланыс телефоны нөмірін көрсету;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5) «Өтініш беру» бөлімін таңдап, қатысушы санатын көрсету;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6) қажетті тіркеу деректерін толтыру және келесі мәліметтерді таңдау: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- тапсыру тілі;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- бейіндік пәндер комбинациясы;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- тестілеу күні, </a:t>
            </a:r>
            <a:r>
              <a:rPr lang="kk-KZ" sz="1400" dirty="0" smtClean="0">
                <a:latin typeface="Montserrat Semi-Bold Bold" charset="-52"/>
              </a:rPr>
              <a:t>уақыты,  орны және </a:t>
            </a:r>
            <a:r>
              <a:rPr lang="kk-KZ" sz="1400" dirty="0">
                <a:latin typeface="Montserrat Semi-Bold Bold" charset="-52"/>
              </a:rPr>
              <a:t>міндетті түрде ережелермен танысу;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7) тестілеу үшін қалаған төлем әдісін таңдап, төлем жасау;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8) «Менің іс-әрекетім» бөлімінде төлем жасағаннан кейін, қажет болған жағдайда өтінішке өзгеріс енгізуге мүмкіндік бар</a:t>
            </a:r>
            <a:r>
              <a:rPr lang="kk-KZ" sz="1400" dirty="0" smtClean="0">
                <a:latin typeface="Montserrat Semi-Bold Bold" charset="-52"/>
              </a:rPr>
              <a:t>.</a:t>
            </a:r>
          </a:p>
          <a:p>
            <a:endParaRPr lang="kk-KZ" sz="1400" dirty="0" smtClean="0">
              <a:solidFill>
                <a:schemeClr val="accent6">
                  <a:lumMod val="75000"/>
                </a:schemeClr>
              </a:solidFill>
              <a:latin typeface="Montserrat Semi-Bold Bold" charset="-52"/>
            </a:endParaRPr>
          </a:p>
          <a:p>
            <a:pPr algn="just"/>
            <a:r>
              <a:rPr lang="kk-KZ" sz="1400" dirty="0" smtClean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Қысқартылған </a:t>
            </a:r>
            <a:r>
              <a:rPr lang="kk-KZ" sz="1400" dirty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оқу түрін таңдағандар ТжКБ-да бітірген мамандығының біліктілік шифры мен атауын енгізіп, мәндес білім беру бағдарламасы (ББТ)  тобын таңдайды. Таңдаған ББТ-ға сәйкес жалпы кәсіптік және арнаулы пәндері </a:t>
            </a:r>
            <a:r>
              <a:rPr lang="kk-KZ" sz="1400" dirty="0" smtClean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ұсынылады.</a:t>
            </a:r>
            <a:endParaRPr lang="kk-KZ" sz="1400" dirty="0">
              <a:solidFill>
                <a:schemeClr val="accent6">
                  <a:lumMod val="75000"/>
                </a:schemeClr>
              </a:solidFill>
              <a:latin typeface="Montserrat Semi-Bold Bold" charset="-52"/>
            </a:endParaRPr>
          </a:p>
          <a:p>
            <a:pPr marL="45720" indent="0" algn="ctr">
              <a:buNone/>
            </a:pPr>
            <a:endParaRPr lang="kk-KZ" sz="1400" dirty="0" smtClean="0">
              <a:solidFill>
                <a:srgbClr val="C00000"/>
              </a:solidFill>
              <a:latin typeface="Montserrat Semi-Bold Bold" charset="-52"/>
            </a:endParaRPr>
          </a:p>
          <a:p>
            <a:pPr marL="45720" indent="0" algn="ctr">
              <a:buNone/>
            </a:pPr>
            <a:r>
              <a:rPr lang="kk-KZ" sz="1400" dirty="0" smtClean="0">
                <a:solidFill>
                  <a:srgbClr val="C00000"/>
                </a:solidFill>
                <a:latin typeface="Montserrat Semi-Bold Bold" charset="-52"/>
              </a:rPr>
              <a:t>Тестілеу </a:t>
            </a:r>
            <a:r>
              <a:rPr lang="kk-KZ" sz="1400" dirty="0">
                <a:solidFill>
                  <a:srgbClr val="C00000"/>
                </a:solidFill>
                <a:latin typeface="Montserrat Semi-Bold Bold" charset="-52"/>
              </a:rPr>
              <a:t>құны – </a:t>
            </a:r>
            <a:r>
              <a:rPr lang="kk-KZ" sz="1400" dirty="0" smtClean="0">
                <a:solidFill>
                  <a:srgbClr val="C00000"/>
                </a:solidFill>
                <a:latin typeface="Montserrat Semi-Bold Bold" charset="-52"/>
              </a:rPr>
              <a:t>5640 </a:t>
            </a:r>
            <a:r>
              <a:rPr lang="kk-KZ" sz="1400" dirty="0">
                <a:solidFill>
                  <a:srgbClr val="C00000"/>
                </a:solidFill>
                <a:latin typeface="Montserrat Semi-Bold Bold" charset="-52"/>
              </a:rPr>
              <a:t>теңге. </a:t>
            </a:r>
          </a:p>
        </p:txBody>
      </p:sp>
    </p:spTree>
    <p:extLst>
      <p:ext uri="{BB962C8B-B14F-4D97-AF65-F5344CB8AC3E}">
        <p14:creationId xmlns:p14="http://schemas.microsoft.com/office/powerpoint/2010/main" val="18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33550" y="150070"/>
            <a:ext cx="670767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ҰБТ ФОРМАТЫ</a:t>
            </a:r>
            <a:endParaRPr lang="en-US" dirty="0"/>
          </a:p>
        </p:txBody>
      </p:sp>
      <p:grpSp>
        <p:nvGrpSpPr>
          <p:cNvPr id="11" name="Group 2"/>
          <p:cNvGrpSpPr/>
          <p:nvPr/>
        </p:nvGrpSpPr>
        <p:grpSpPr>
          <a:xfrm>
            <a:off x="222780" y="838200"/>
            <a:ext cx="4550356" cy="5791200"/>
            <a:chOff x="0" y="0"/>
            <a:chExt cx="4030980" cy="6410960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4030980" cy="6410960"/>
            </a:xfrm>
            <a:custGeom>
              <a:avLst/>
              <a:gdLst/>
              <a:ahLst/>
              <a:cxnLst/>
              <a:rect l="l" t="t" r="r" b="b"/>
              <a:pathLst>
                <a:path w="4030980" h="6410960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833120" y="60960"/>
                  </a:lnTo>
                  <a:lnTo>
                    <a:pt x="833120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778510"/>
                  </a:lnTo>
                  <a:lnTo>
                    <a:pt x="60960" y="778510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833120" y="196850"/>
                  </a:lnTo>
                  <a:lnTo>
                    <a:pt x="833120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778510"/>
                  </a:lnTo>
                  <a:lnTo>
                    <a:pt x="195580" y="778510"/>
                  </a:lnTo>
                  <a:lnTo>
                    <a:pt x="196850" y="599440"/>
                  </a:lnTo>
                  <a:close/>
                  <a:moveTo>
                    <a:pt x="0" y="778510"/>
                  </a:moveTo>
                  <a:lnTo>
                    <a:pt x="60960" y="778510"/>
                  </a:lnTo>
                  <a:lnTo>
                    <a:pt x="60960" y="5579110"/>
                  </a:lnTo>
                  <a:lnTo>
                    <a:pt x="0" y="5579110"/>
                  </a:lnTo>
                  <a:lnTo>
                    <a:pt x="0" y="778510"/>
                  </a:lnTo>
                  <a:close/>
                  <a:moveTo>
                    <a:pt x="181610" y="778510"/>
                  </a:moveTo>
                  <a:lnTo>
                    <a:pt x="196850" y="778510"/>
                  </a:lnTo>
                  <a:lnTo>
                    <a:pt x="196850" y="5579110"/>
                  </a:lnTo>
                  <a:lnTo>
                    <a:pt x="181610" y="5579110"/>
                  </a:lnTo>
                  <a:lnTo>
                    <a:pt x="181610" y="778510"/>
                  </a:lnTo>
                  <a:close/>
                  <a:moveTo>
                    <a:pt x="833120" y="6350000"/>
                  </a:moveTo>
                  <a:lnTo>
                    <a:pt x="3197860" y="6350000"/>
                  </a:lnTo>
                  <a:lnTo>
                    <a:pt x="3197860" y="6410960"/>
                  </a:lnTo>
                  <a:lnTo>
                    <a:pt x="833120" y="6410960"/>
                  </a:lnTo>
                  <a:lnTo>
                    <a:pt x="833120" y="6350000"/>
                  </a:lnTo>
                  <a:close/>
                  <a:moveTo>
                    <a:pt x="833120" y="6214110"/>
                  </a:moveTo>
                  <a:lnTo>
                    <a:pt x="3197860" y="6214110"/>
                  </a:lnTo>
                  <a:lnTo>
                    <a:pt x="3197860" y="6229350"/>
                  </a:lnTo>
                  <a:lnTo>
                    <a:pt x="833120" y="6229350"/>
                  </a:lnTo>
                  <a:lnTo>
                    <a:pt x="833120" y="6214110"/>
                  </a:lnTo>
                  <a:close/>
                  <a:moveTo>
                    <a:pt x="481330" y="6350000"/>
                  </a:moveTo>
                  <a:cubicBezTo>
                    <a:pt x="480060" y="6116320"/>
                    <a:pt x="293370" y="5927090"/>
                    <a:pt x="60960" y="5919470"/>
                  </a:cubicBezTo>
                  <a:lnTo>
                    <a:pt x="60960" y="5577840"/>
                  </a:lnTo>
                  <a:lnTo>
                    <a:pt x="0" y="5577840"/>
                  </a:lnTo>
                  <a:lnTo>
                    <a:pt x="0" y="5981700"/>
                  </a:lnTo>
                  <a:lnTo>
                    <a:pt x="35560" y="5980430"/>
                  </a:lnTo>
                  <a:lnTo>
                    <a:pt x="49530" y="5980430"/>
                  </a:lnTo>
                  <a:cubicBezTo>
                    <a:pt x="254000" y="5980430"/>
                    <a:pt x="421640" y="6146800"/>
                    <a:pt x="421640" y="6352540"/>
                  </a:cubicBezTo>
                  <a:cubicBezTo>
                    <a:pt x="421640" y="6360160"/>
                    <a:pt x="421640" y="6367780"/>
                    <a:pt x="420370" y="6377940"/>
                  </a:cubicBezTo>
                  <a:lnTo>
                    <a:pt x="417830" y="6410960"/>
                  </a:lnTo>
                  <a:lnTo>
                    <a:pt x="834390" y="6410960"/>
                  </a:lnTo>
                  <a:lnTo>
                    <a:pt x="834390" y="6350000"/>
                  </a:lnTo>
                  <a:lnTo>
                    <a:pt x="481330" y="6350000"/>
                  </a:lnTo>
                  <a:close/>
                  <a:moveTo>
                    <a:pt x="600710" y="6214110"/>
                  </a:moveTo>
                  <a:cubicBezTo>
                    <a:pt x="549910" y="6014720"/>
                    <a:pt x="397510" y="5857240"/>
                    <a:pt x="198120" y="5803900"/>
                  </a:cubicBezTo>
                  <a:lnTo>
                    <a:pt x="198120" y="5579110"/>
                  </a:lnTo>
                  <a:lnTo>
                    <a:pt x="182880" y="5579110"/>
                  </a:lnTo>
                  <a:lnTo>
                    <a:pt x="182880" y="5816600"/>
                  </a:lnTo>
                  <a:lnTo>
                    <a:pt x="189230" y="5817870"/>
                  </a:lnTo>
                  <a:cubicBezTo>
                    <a:pt x="387350" y="5869940"/>
                    <a:pt x="541020" y="6024880"/>
                    <a:pt x="588010" y="6224270"/>
                  </a:cubicBezTo>
                  <a:lnTo>
                    <a:pt x="589280" y="6230620"/>
                  </a:lnTo>
                  <a:lnTo>
                    <a:pt x="834390" y="6230620"/>
                  </a:lnTo>
                  <a:lnTo>
                    <a:pt x="834390" y="6215380"/>
                  </a:lnTo>
                  <a:lnTo>
                    <a:pt x="600710" y="6214110"/>
                  </a:lnTo>
                  <a:close/>
                  <a:moveTo>
                    <a:pt x="3968750" y="5919470"/>
                  </a:moveTo>
                  <a:cubicBezTo>
                    <a:pt x="3733800" y="5923280"/>
                    <a:pt x="3543300" y="6113780"/>
                    <a:pt x="3542030" y="6350000"/>
                  </a:cubicBezTo>
                  <a:lnTo>
                    <a:pt x="3196590" y="6350000"/>
                  </a:lnTo>
                  <a:lnTo>
                    <a:pt x="3196590" y="6410960"/>
                  </a:lnTo>
                  <a:lnTo>
                    <a:pt x="3606800" y="6410960"/>
                  </a:lnTo>
                  <a:lnTo>
                    <a:pt x="3604260" y="6377940"/>
                  </a:lnTo>
                  <a:cubicBezTo>
                    <a:pt x="3602990" y="6367780"/>
                    <a:pt x="3602990" y="6358890"/>
                    <a:pt x="3602990" y="6352540"/>
                  </a:cubicBezTo>
                  <a:cubicBezTo>
                    <a:pt x="3602990" y="6148070"/>
                    <a:pt x="3769360" y="5980430"/>
                    <a:pt x="3975100" y="5980430"/>
                  </a:cubicBezTo>
                  <a:cubicBezTo>
                    <a:pt x="3982720" y="5980430"/>
                    <a:pt x="3990340" y="5980430"/>
                    <a:pt x="3997960" y="5981700"/>
                  </a:cubicBezTo>
                  <a:lnTo>
                    <a:pt x="4030980" y="5984240"/>
                  </a:lnTo>
                  <a:lnTo>
                    <a:pt x="4030980" y="5579110"/>
                  </a:lnTo>
                  <a:lnTo>
                    <a:pt x="3970020" y="5579110"/>
                  </a:lnTo>
                  <a:lnTo>
                    <a:pt x="3968750" y="5919470"/>
                  </a:lnTo>
                  <a:close/>
                  <a:moveTo>
                    <a:pt x="3832860" y="5801360"/>
                  </a:moveTo>
                  <a:cubicBezTo>
                    <a:pt x="3633470" y="5853430"/>
                    <a:pt x="3473450" y="6013450"/>
                    <a:pt x="3423920" y="6212840"/>
                  </a:cubicBezTo>
                  <a:lnTo>
                    <a:pt x="3197860" y="6212840"/>
                  </a:lnTo>
                  <a:lnTo>
                    <a:pt x="3197860" y="6228080"/>
                  </a:lnTo>
                  <a:lnTo>
                    <a:pt x="3436620" y="6228080"/>
                  </a:lnTo>
                  <a:lnTo>
                    <a:pt x="3437890" y="6221730"/>
                  </a:lnTo>
                  <a:cubicBezTo>
                    <a:pt x="3486150" y="6022340"/>
                    <a:pt x="3644900" y="5862320"/>
                    <a:pt x="3843020" y="5814060"/>
                  </a:cubicBezTo>
                  <a:lnTo>
                    <a:pt x="3849370" y="5812790"/>
                  </a:lnTo>
                  <a:lnTo>
                    <a:pt x="3849370" y="5576570"/>
                  </a:lnTo>
                  <a:lnTo>
                    <a:pt x="3834130" y="5576570"/>
                  </a:lnTo>
                  <a:lnTo>
                    <a:pt x="3832860" y="5801360"/>
                  </a:lnTo>
                  <a:close/>
                  <a:moveTo>
                    <a:pt x="3968750" y="778510"/>
                  </a:moveTo>
                  <a:lnTo>
                    <a:pt x="4029710" y="778510"/>
                  </a:lnTo>
                  <a:lnTo>
                    <a:pt x="4029710" y="5579110"/>
                  </a:lnTo>
                  <a:lnTo>
                    <a:pt x="3968750" y="5579110"/>
                  </a:lnTo>
                  <a:lnTo>
                    <a:pt x="3968750" y="778510"/>
                  </a:lnTo>
                  <a:close/>
                  <a:moveTo>
                    <a:pt x="3832860" y="778510"/>
                  </a:moveTo>
                  <a:lnTo>
                    <a:pt x="3848100" y="778510"/>
                  </a:lnTo>
                  <a:lnTo>
                    <a:pt x="3848100" y="5579110"/>
                  </a:lnTo>
                  <a:lnTo>
                    <a:pt x="3832860" y="5579110"/>
                  </a:lnTo>
                  <a:lnTo>
                    <a:pt x="3832860" y="778510"/>
                  </a:lnTo>
                  <a:close/>
                  <a:moveTo>
                    <a:pt x="3542030" y="60960"/>
                  </a:moveTo>
                  <a:cubicBezTo>
                    <a:pt x="3548380" y="292100"/>
                    <a:pt x="3736340" y="480060"/>
                    <a:pt x="3968750" y="482600"/>
                  </a:cubicBezTo>
                  <a:lnTo>
                    <a:pt x="3968750" y="777240"/>
                  </a:lnTo>
                  <a:lnTo>
                    <a:pt x="4029710" y="777240"/>
                  </a:lnTo>
                  <a:lnTo>
                    <a:pt x="4029710" y="419100"/>
                  </a:lnTo>
                  <a:lnTo>
                    <a:pt x="3996690" y="421640"/>
                  </a:lnTo>
                  <a:cubicBezTo>
                    <a:pt x="3989070" y="421640"/>
                    <a:pt x="3981450" y="422910"/>
                    <a:pt x="3973830" y="422910"/>
                  </a:cubicBezTo>
                  <a:cubicBezTo>
                    <a:pt x="3769360" y="422910"/>
                    <a:pt x="3601720" y="256540"/>
                    <a:pt x="3601720" y="50800"/>
                  </a:cubicBezTo>
                  <a:lnTo>
                    <a:pt x="3601720" y="33020"/>
                  </a:lnTo>
                  <a:lnTo>
                    <a:pt x="3602990" y="1270"/>
                  </a:lnTo>
                  <a:lnTo>
                    <a:pt x="3194050" y="1270"/>
                  </a:lnTo>
                  <a:lnTo>
                    <a:pt x="3194050" y="62230"/>
                  </a:lnTo>
                  <a:lnTo>
                    <a:pt x="3542030" y="60960"/>
                  </a:lnTo>
                  <a:close/>
                  <a:moveTo>
                    <a:pt x="3425190" y="196850"/>
                  </a:moveTo>
                  <a:cubicBezTo>
                    <a:pt x="3478530" y="394970"/>
                    <a:pt x="3633470" y="549910"/>
                    <a:pt x="3832860" y="600710"/>
                  </a:cubicBezTo>
                  <a:lnTo>
                    <a:pt x="3832860" y="777240"/>
                  </a:lnTo>
                  <a:lnTo>
                    <a:pt x="3848100" y="777240"/>
                  </a:lnTo>
                  <a:lnTo>
                    <a:pt x="3848100" y="589280"/>
                  </a:lnTo>
                  <a:lnTo>
                    <a:pt x="3841750" y="588010"/>
                  </a:lnTo>
                  <a:cubicBezTo>
                    <a:pt x="3643630" y="539750"/>
                    <a:pt x="3488690" y="386080"/>
                    <a:pt x="3437890" y="187960"/>
                  </a:cubicBezTo>
                  <a:lnTo>
                    <a:pt x="3436620" y="181610"/>
                  </a:lnTo>
                  <a:lnTo>
                    <a:pt x="3196590" y="181610"/>
                  </a:lnTo>
                  <a:lnTo>
                    <a:pt x="3196590" y="196850"/>
                  </a:lnTo>
                  <a:lnTo>
                    <a:pt x="3425190" y="196850"/>
                  </a:lnTo>
                  <a:close/>
                  <a:moveTo>
                    <a:pt x="833120" y="0"/>
                  </a:moveTo>
                  <a:lnTo>
                    <a:pt x="3197860" y="0"/>
                  </a:lnTo>
                  <a:lnTo>
                    <a:pt x="3197860" y="60960"/>
                  </a:lnTo>
                  <a:lnTo>
                    <a:pt x="833120" y="60960"/>
                  </a:lnTo>
                  <a:lnTo>
                    <a:pt x="833120" y="0"/>
                  </a:lnTo>
                  <a:close/>
                  <a:moveTo>
                    <a:pt x="833120" y="181610"/>
                  </a:moveTo>
                  <a:lnTo>
                    <a:pt x="3197860" y="181610"/>
                  </a:lnTo>
                  <a:lnTo>
                    <a:pt x="3197860" y="196850"/>
                  </a:lnTo>
                  <a:lnTo>
                    <a:pt x="833120" y="196850"/>
                  </a:lnTo>
                  <a:lnTo>
                    <a:pt x="833120" y="18161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2"/>
          <p:cNvGrpSpPr/>
          <p:nvPr/>
        </p:nvGrpSpPr>
        <p:grpSpPr>
          <a:xfrm>
            <a:off x="5052278" y="838200"/>
            <a:ext cx="4625122" cy="5791200"/>
            <a:chOff x="0" y="0"/>
            <a:chExt cx="4029710" cy="6410960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4030980" cy="6410960"/>
            </a:xfrm>
            <a:custGeom>
              <a:avLst/>
              <a:gdLst/>
              <a:ahLst/>
              <a:cxnLst/>
              <a:rect l="l" t="t" r="r" b="b"/>
              <a:pathLst>
                <a:path w="4030980" h="6410960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833120" y="60960"/>
                  </a:lnTo>
                  <a:lnTo>
                    <a:pt x="833120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778510"/>
                  </a:lnTo>
                  <a:lnTo>
                    <a:pt x="60960" y="778510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833120" y="196850"/>
                  </a:lnTo>
                  <a:lnTo>
                    <a:pt x="833120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778510"/>
                  </a:lnTo>
                  <a:lnTo>
                    <a:pt x="195580" y="778510"/>
                  </a:lnTo>
                  <a:lnTo>
                    <a:pt x="196850" y="599440"/>
                  </a:lnTo>
                  <a:close/>
                  <a:moveTo>
                    <a:pt x="0" y="778510"/>
                  </a:moveTo>
                  <a:lnTo>
                    <a:pt x="60960" y="778510"/>
                  </a:lnTo>
                  <a:lnTo>
                    <a:pt x="60960" y="5579110"/>
                  </a:lnTo>
                  <a:lnTo>
                    <a:pt x="0" y="5579110"/>
                  </a:lnTo>
                  <a:lnTo>
                    <a:pt x="0" y="778510"/>
                  </a:lnTo>
                  <a:close/>
                  <a:moveTo>
                    <a:pt x="181610" y="778510"/>
                  </a:moveTo>
                  <a:lnTo>
                    <a:pt x="196850" y="778510"/>
                  </a:lnTo>
                  <a:lnTo>
                    <a:pt x="196850" y="5579110"/>
                  </a:lnTo>
                  <a:lnTo>
                    <a:pt x="181610" y="5579110"/>
                  </a:lnTo>
                  <a:lnTo>
                    <a:pt x="181610" y="778510"/>
                  </a:lnTo>
                  <a:close/>
                  <a:moveTo>
                    <a:pt x="833120" y="6350000"/>
                  </a:moveTo>
                  <a:lnTo>
                    <a:pt x="3197860" y="6350000"/>
                  </a:lnTo>
                  <a:lnTo>
                    <a:pt x="3197860" y="6410960"/>
                  </a:lnTo>
                  <a:lnTo>
                    <a:pt x="833120" y="6410960"/>
                  </a:lnTo>
                  <a:lnTo>
                    <a:pt x="833120" y="6350000"/>
                  </a:lnTo>
                  <a:close/>
                  <a:moveTo>
                    <a:pt x="833120" y="6214110"/>
                  </a:moveTo>
                  <a:lnTo>
                    <a:pt x="3197860" y="6214110"/>
                  </a:lnTo>
                  <a:lnTo>
                    <a:pt x="3197860" y="6229350"/>
                  </a:lnTo>
                  <a:lnTo>
                    <a:pt x="833120" y="6229350"/>
                  </a:lnTo>
                  <a:lnTo>
                    <a:pt x="833120" y="6214110"/>
                  </a:lnTo>
                  <a:close/>
                  <a:moveTo>
                    <a:pt x="481330" y="6350000"/>
                  </a:moveTo>
                  <a:cubicBezTo>
                    <a:pt x="480060" y="6116320"/>
                    <a:pt x="293370" y="5927090"/>
                    <a:pt x="60960" y="5919470"/>
                  </a:cubicBezTo>
                  <a:lnTo>
                    <a:pt x="60960" y="5577840"/>
                  </a:lnTo>
                  <a:lnTo>
                    <a:pt x="0" y="5577840"/>
                  </a:lnTo>
                  <a:lnTo>
                    <a:pt x="0" y="5981700"/>
                  </a:lnTo>
                  <a:lnTo>
                    <a:pt x="35560" y="5980430"/>
                  </a:lnTo>
                  <a:lnTo>
                    <a:pt x="49530" y="5980430"/>
                  </a:lnTo>
                  <a:cubicBezTo>
                    <a:pt x="254000" y="5980430"/>
                    <a:pt x="421640" y="6146800"/>
                    <a:pt x="421640" y="6352540"/>
                  </a:cubicBezTo>
                  <a:cubicBezTo>
                    <a:pt x="421640" y="6360160"/>
                    <a:pt x="421640" y="6367780"/>
                    <a:pt x="420370" y="6377940"/>
                  </a:cubicBezTo>
                  <a:lnTo>
                    <a:pt x="417830" y="6410960"/>
                  </a:lnTo>
                  <a:lnTo>
                    <a:pt x="834390" y="6410960"/>
                  </a:lnTo>
                  <a:lnTo>
                    <a:pt x="834390" y="6350000"/>
                  </a:lnTo>
                  <a:lnTo>
                    <a:pt x="481330" y="6350000"/>
                  </a:lnTo>
                  <a:close/>
                  <a:moveTo>
                    <a:pt x="600710" y="6214110"/>
                  </a:moveTo>
                  <a:cubicBezTo>
                    <a:pt x="549910" y="6014720"/>
                    <a:pt x="397510" y="5857240"/>
                    <a:pt x="198120" y="5803900"/>
                  </a:cubicBezTo>
                  <a:lnTo>
                    <a:pt x="198120" y="5579110"/>
                  </a:lnTo>
                  <a:lnTo>
                    <a:pt x="182880" y="5579110"/>
                  </a:lnTo>
                  <a:lnTo>
                    <a:pt x="182880" y="5816600"/>
                  </a:lnTo>
                  <a:lnTo>
                    <a:pt x="189230" y="5817870"/>
                  </a:lnTo>
                  <a:cubicBezTo>
                    <a:pt x="387350" y="5869940"/>
                    <a:pt x="541020" y="6024880"/>
                    <a:pt x="588010" y="6224270"/>
                  </a:cubicBezTo>
                  <a:lnTo>
                    <a:pt x="589280" y="6230620"/>
                  </a:lnTo>
                  <a:lnTo>
                    <a:pt x="834390" y="6230620"/>
                  </a:lnTo>
                  <a:lnTo>
                    <a:pt x="834390" y="6215380"/>
                  </a:lnTo>
                  <a:lnTo>
                    <a:pt x="600710" y="6214110"/>
                  </a:lnTo>
                  <a:close/>
                  <a:moveTo>
                    <a:pt x="3968750" y="5919470"/>
                  </a:moveTo>
                  <a:cubicBezTo>
                    <a:pt x="3733800" y="5923280"/>
                    <a:pt x="3543300" y="6113780"/>
                    <a:pt x="3542030" y="6350000"/>
                  </a:cubicBezTo>
                  <a:lnTo>
                    <a:pt x="3196590" y="6350000"/>
                  </a:lnTo>
                  <a:lnTo>
                    <a:pt x="3196590" y="6410960"/>
                  </a:lnTo>
                  <a:lnTo>
                    <a:pt x="3606800" y="6410960"/>
                  </a:lnTo>
                  <a:lnTo>
                    <a:pt x="3604260" y="6377940"/>
                  </a:lnTo>
                  <a:cubicBezTo>
                    <a:pt x="3602990" y="6367780"/>
                    <a:pt x="3602990" y="6358890"/>
                    <a:pt x="3602990" y="6352540"/>
                  </a:cubicBezTo>
                  <a:cubicBezTo>
                    <a:pt x="3602990" y="6148070"/>
                    <a:pt x="3769360" y="5980430"/>
                    <a:pt x="3975100" y="5980430"/>
                  </a:cubicBezTo>
                  <a:cubicBezTo>
                    <a:pt x="3982720" y="5980430"/>
                    <a:pt x="3990340" y="5980430"/>
                    <a:pt x="3997960" y="5981700"/>
                  </a:cubicBezTo>
                  <a:lnTo>
                    <a:pt x="4030980" y="5984240"/>
                  </a:lnTo>
                  <a:lnTo>
                    <a:pt x="4030980" y="5579110"/>
                  </a:lnTo>
                  <a:lnTo>
                    <a:pt x="3970020" y="5579110"/>
                  </a:lnTo>
                  <a:lnTo>
                    <a:pt x="3968750" y="5919470"/>
                  </a:lnTo>
                  <a:close/>
                  <a:moveTo>
                    <a:pt x="3832860" y="5801360"/>
                  </a:moveTo>
                  <a:cubicBezTo>
                    <a:pt x="3633470" y="5853430"/>
                    <a:pt x="3473450" y="6013450"/>
                    <a:pt x="3423920" y="6212840"/>
                  </a:cubicBezTo>
                  <a:lnTo>
                    <a:pt x="3197860" y="6212840"/>
                  </a:lnTo>
                  <a:lnTo>
                    <a:pt x="3197860" y="6228080"/>
                  </a:lnTo>
                  <a:lnTo>
                    <a:pt x="3436620" y="6228080"/>
                  </a:lnTo>
                  <a:lnTo>
                    <a:pt x="3437890" y="6221730"/>
                  </a:lnTo>
                  <a:cubicBezTo>
                    <a:pt x="3486150" y="6022340"/>
                    <a:pt x="3644900" y="5862320"/>
                    <a:pt x="3843020" y="5814060"/>
                  </a:cubicBezTo>
                  <a:lnTo>
                    <a:pt x="3849370" y="5812790"/>
                  </a:lnTo>
                  <a:lnTo>
                    <a:pt x="3849370" y="5576570"/>
                  </a:lnTo>
                  <a:lnTo>
                    <a:pt x="3834130" y="5576570"/>
                  </a:lnTo>
                  <a:lnTo>
                    <a:pt x="3832860" y="5801360"/>
                  </a:lnTo>
                  <a:close/>
                  <a:moveTo>
                    <a:pt x="3968750" y="778510"/>
                  </a:moveTo>
                  <a:lnTo>
                    <a:pt x="4029710" y="778510"/>
                  </a:lnTo>
                  <a:lnTo>
                    <a:pt x="4029710" y="5579110"/>
                  </a:lnTo>
                  <a:lnTo>
                    <a:pt x="3968750" y="5579110"/>
                  </a:lnTo>
                  <a:lnTo>
                    <a:pt x="3968750" y="778510"/>
                  </a:lnTo>
                  <a:close/>
                  <a:moveTo>
                    <a:pt x="3832860" y="778510"/>
                  </a:moveTo>
                  <a:lnTo>
                    <a:pt x="3848100" y="778510"/>
                  </a:lnTo>
                  <a:lnTo>
                    <a:pt x="3848100" y="5579110"/>
                  </a:lnTo>
                  <a:lnTo>
                    <a:pt x="3832860" y="5579110"/>
                  </a:lnTo>
                  <a:lnTo>
                    <a:pt x="3832860" y="778510"/>
                  </a:lnTo>
                  <a:close/>
                  <a:moveTo>
                    <a:pt x="3542030" y="60960"/>
                  </a:moveTo>
                  <a:cubicBezTo>
                    <a:pt x="3548380" y="292100"/>
                    <a:pt x="3736340" y="480060"/>
                    <a:pt x="3968750" y="482600"/>
                  </a:cubicBezTo>
                  <a:lnTo>
                    <a:pt x="3968750" y="777240"/>
                  </a:lnTo>
                  <a:lnTo>
                    <a:pt x="4029710" y="777240"/>
                  </a:lnTo>
                  <a:lnTo>
                    <a:pt x="4029710" y="419100"/>
                  </a:lnTo>
                  <a:lnTo>
                    <a:pt x="3996690" y="421640"/>
                  </a:lnTo>
                  <a:cubicBezTo>
                    <a:pt x="3989070" y="421640"/>
                    <a:pt x="3981450" y="422910"/>
                    <a:pt x="3973830" y="422910"/>
                  </a:cubicBezTo>
                  <a:cubicBezTo>
                    <a:pt x="3769360" y="422910"/>
                    <a:pt x="3601720" y="256540"/>
                    <a:pt x="3601720" y="50800"/>
                  </a:cubicBezTo>
                  <a:lnTo>
                    <a:pt x="3601720" y="33020"/>
                  </a:lnTo>
                  <a:lnTo>
                    <a:pt x="3602990" y="1270"/>
                  </a:lnTo>
                  <a:lnTo>
                    <a:pt x="3194050" y="1270"/>
                  </a:lnTo>
                  <a:lnTo>
                    <a:pt x="3194050" y="62230"/>
                  </a:lnTo>
                  <a:lnTo>
                    <a:pt x="3542030" y="60960"/>
                  </a:lnTo>
                  <a:close/>
                  <a:moveTo>
                    <a:pt x="3425190" y="196850"/>
                  </a:moveTo>
                  <a:cubicBezTo>
                    <a:pt x="3478530" y="394970"/>
                    <a:pt x="3633470" y="549910"/>
                    <a:pt x="3832860" y="600710"/>
                  </a:cubicBezTo>
                  <a:lnTo>
                    <a:pt x="3832860" y="777240"/>
                  </a:lnTo>
                  <a:lnTo>
                    <a:pt x="3848100" y="777240"/>
                  </a:lnTo>
                  <a:lnTo>
                    <a:pt x="3848100" y="589280"/>
                  </a:lnTo>
                  <a:lnTo>
                    <a:pt x="3841750" y="588010"/>
                  </a:lnTo>
                  <a:cubicBezTo>
                    <a:pt x="3643630" y="539750"/>
                    <a:pt x="3488690" y="386080"/>
                    <a:pt x="3437890" y="187960"/>
                  </a:cubicBezTo>
                  <a:lnTo>
                    <a:pt x="3436620" y="181610"/>
                  </a:lnTo>
                  <a:lnTo>
                    <a:pt x="3196590" y="181610"/>
                  </a:lnTo>
                  <a:lnTo>
                    <a:pt x="3196590" y="196850"/>
                  </a:lnTo>
                  <a:lnTo>
                    <a:pt x="3425190" y="196850"/>
                  </a:lnTo>
                  <a:close/>
                  <a:moveTo>
                    <a:pt x="833120" y="0"/>
                  </a:moveTo>
                  <a:lnTo>
                    <a:pt x="3197860" y="0"/>
                  </a:lnTo>
                  <a:lnTo>
                    <a:pt x="3197860" y="60960"/>
                  </a:lnTo>
                  <a:lnTo>
                    <a:pt x="833120" y="60960"/>
                  </a:lnTo>
                  <a:lnTo>
                    <a:pt x="833120" y="0"/>
                  </a:lnTo>
                  <a:close/>
                  <a:moveTo>
                    <a:pt x="833120" y="181610"/>
                  </a:moveTo>
                  <a:lnTo>
                    <a:pt x="3197860" y="181610"/>
                  </a:lnTo>
                  <a:lnTo>
                    <a:pt x="3197860" y="196850"/>
                  </a:lnTo>
                  <a:lnTo>
                    <a:pt x="833120" y="196850"/>
                  </a:lnTo>
                  <a:lnTo>
                    <a:pt x="833120" y="18161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9979D5F-724E-46F7-ACEC-61FE3780CD58}"/>
              </a:ext>
            </a:extLst>
          </p:cNvPr>
          <p:cNvSpPr/>
          <p:nvPr/>
        </p:nvSpPr>
        <p:spPr>
          <a:xfrm flipH="1">
            <a:off x="494020" y="3733800"/>
            <a:ext cx="2025408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40</a:t>
            </a:r>
            <a:endParaRPr 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519C812-C13C-4549-83B3-D54266FE0B0B}"/>
              </a:ext>
            </a:extLst>
          </p:cNvPr>
          <p:cNvSpPr/>
          <p:nvPr/>
        </p:nvSpPr>
        <p:spPr>
          <a:xfrm flipH="1">
            <a:off x="1058362" y="3966121"/>
            <a:ext cx="3313165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АРНАУЛЫ ПӘН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 flipH="1">
            <a:off x="430933" y="2825728"/>
            <a:ext cx="260523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20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A376EA5-4DD6-4431-8154-9632D5CA5F40}"/>
              </a:ext>
            </a:extLst>
          </p:cNvPr>
          <p:cNvSpPr/>
          <p:nvPr/>
        </p:nvSpPr>
        <p:spPr>
          <a:xfrm flipH="1">
            <a:off x="998063" y="2996629"/>
            <a:ext cx="2520401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ЖАЛПЫКӘСІПТІК ПӘН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E9F0DF1-EC74-4332-BDF5-90A89BC46337}"/>
              </a:ext>
            </a:extLst>
          </p:cNvPr>
          <p:cNvGrpSpPr/>
          <p:nvPr/>
        </p:nvGrpSpPr>
        <p:grpSpPr>
          <a:xfrm flipH="1">
            <a:off x="3362590" y="2098054"/>
            <a:ext cx="1133210" cy="3540746"/>
            <a:chOff x="10913466" y="3811527"/>
            <a:chExt cx="1278535" cy="237386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F72DAF0C-90EC-43C8-9807-B92937EBA311}"/>
                </a:ext>
              </a:extLst>
            </p:cNvPr>
            <p:cNvSpPr/>
            <p:nvPr/>
          </p:nvSpPr>
          <p:spPr>
            <a:xfrm>
              <a:off x="10913466" y="3811527"/>
              <a:ext cx="1278535" cy="23738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3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7F65CAB3-8DED-41AD-AF86-26CA05225718}"/>
                </a:ext>
              </a:extLst>
            </p:cNvPr>
            <p:cNvSpPr/>
            <p:nvPr/>
          </p:nvSpPr>
          <p:spPr>
            <a:xfrm>
              <a:off x="11017197" y="4486003"/>
              <a:ext cx="969759" cy="474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k-KZ" sz="4000" b="1" u="sng" dirty="0" smtClean="0">
                  <a:solidFill>
                    <a:schemeClr val="bg1"/>
                  </a:solidFill>
                  <a:latin typeface="Montserrat Semi-Bold Bold" charset="-52"/>
                </a:rPr>
                <a:t>60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C0489A6B-C36E-4660-A937-242551757631}"/>
                </a:ext>
              </a:extLst>
            </p:cNvPr>
            <p:cNvSpPr/>
            <p:nvPr/>
          </p:nvSpPr>
          <p:spPr>
            <a:xfrm>
              <a:off x="10913466" y="4104413"/>
              <a:ext cx="1278535" cy="37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ТЕСТ </a:t>
              </a:r>
              <a:r>
                <a:rPr lang="kk-KZ" sz="1000" b="1" dirty="0" smtClean="0">
                  <a:solidFill>
                    <a:schemeClr val="bg1"/>
                  </a:solidFill>
                  <a:latin typeface="Montserrat Semi-Bold Bold" charset="-52"/>
                </a:rPr>
                <a:t>ТАПСЫРМАЛАРЫ </a:t>
              </a:r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САНЫ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658D335-412A-48D8-9989-5CC30EF5BFEB}"/>
                </a:ext>
              </a:extLst>
            </p:cNvPr>
            <p:cNvSpPr/>
            <p:nvPr/>
          </p:nvSpPr>
          <p:spPr>
            <a:xfrm>
              <a:off x="11031075" y="5429570"/>
              <a:ext cx="958907" cy="474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4000" b="1" u="sng" dirty="0" smtClean="0">
                  <a:solidFill>
                    <a:schemeClr val="bg1"/>
                  </a:solidFill>
                  <a:latin typeface="Montserrat Semi-Bold Bold" charset="-52"/>
                </a:rPr>
                <a:t>70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B60739E-1729-4B75-B535-D653B8D7FFA2}"/>
                </a:ext>
              </a:extLst>
            </p:cNvPr>
            <p:cNvSpPr/>
            <p:nvPr/>
          </p:nvSpPr>
          <p:spPr>
            <a:xfrm>
              <a:off x="11053676" y="5295506"/>
              <a:ext cx="939632" cy="222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schemeClr val="bg1"/>
                  </a:solidFill>
                  <a:latin typeface="Montserrat Semi-Bold Bold" charset="-52"/>
                </a:rPr>
                <a:t>БАЛДАРЫ</a:t>
              </a:r>
              <a:endParaRPr lang="ru-RU" sz="1500" b="1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27525" y="1213332"/>
            <a:ext cx="4040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ҚЫСҚАРТЫЛҒАН 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ОҚУ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МЕРЗІМІНЕ ТАПСЫРАТЫНДАР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ҮШІН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Montserrat Semi-Bold Bold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3105" y="1148767"/>
            <a:ext cx="3864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ТОЛЫҚ ОҚУ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МЕРЗІМІНЕ ТАПСЫРАТЫНДАР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ontserrat Semi-Bold Bold" charset="-52"/>
              </a:rPr>
              <a:t>ҮШІН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Montserrat Semi-Bold Bold" charset="-52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EE9F0DF1-EC74-4332-BDF5-90A89BC46337}"/>
              </a:ext>
            </a:extLst>
          </p:cNvPr>
          <p:cNvGrpSpPr/>
          <p:nvPr/>
        </p:nvGrpSpPr>
        <p:grpSpPr>
          <a:xfrm flipH="1">
            <a:off x="8274497" y="2062037"/>
            <a:ext cx="1133210" cy="3540746"/>
            <a:chOff x="10913466" y="3811527"/>
            <a:chExt cx="1278535" cy="2373866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72DAF0C-90EC-43C8-9807-B92937EBA311}"/>
                </a:ext>
              </a:extLst>
            </p:cNvPr>
            <p:cNvSpPr/>
            <p:nvPr/>
          </p:nvSpPr>
          <p:spPr>
            <a:xfrm>
              <a:off x="10913466" y="3811527"/>
              <a:ext cx="1278535" cy="23738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3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F65CAB3-8DED-41AD-AF86-26CA05225718}"/>
                </a:ext>
              </a:extLst>
            </p:cNvPr>
            <p:cNvSpPr/>
            <p:nvPr/>
          </p:nvSpPr>
          <p:spPr>
            <a:xfrm>
              <a:off x="11123625" y="4486003"/>
              <a:ext cx="756907" cy="488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k-KZ" sz="4000" b="1" u="sng" dirty="0">
                  <a:solidFill>
                    <a:schemeClr val="bg1"/>
                  </a:solidFill>
                  <a:latin typeface="Montserrat Semi-Bold Bold" charset="-52"/>
                </a:rPr>
                <a:t>120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C0489A6B-C36E-4660-A937-242551757631}"/>
                </a:ext>
              </a:extLst>
            </p:cNvPr>
            <p:cNvSpPr/>
            <p:nvPr/>
          </p:nvSpPr>
          <p:spPr>
            <a:xfrm>
              <a:off x="10913466" y="4104413"/>
              <a:ext cx="1278535" cy="37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ТЕСТ </a:t>
              </a:r>
              <a:r>
                <a:rPr lang="kk-KZ" sz="1000" b="1" dirty="0" smtClean="0">
                  <a:solidFill>
                    <a:schemeClr val="bg1"/>
                  </a:solidFill>
                  <a:latin typeface="Montserrat Semi-Bold Bold" charset="-52"/>
                </a:rPr>
                <a:t>ТАПСЫРМАЛАРЫ </a:t>
              </a:r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САНЫ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D658D335-412A-48D8-9989-5CC30EF5BFEB}"/>
                </a:ext>
              </a:extLst>
            </p:cNvPr>
            <p:cNvSpPr/>
            <p:nvPr/>
          </p:nvSpPr>
          <p:spPr>
            <a:xfrm>
              <a:off x="11113920" y="5429570"/>
              <a:ext cx="793218" cy="488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4000" b="1" u="sng" dirty="0">
                  <a:solidFill>
                    <a:schemeClr val="bg1"/>
                  </a:solidFill>
                  <a:latin typeface="Montserrat Semi-Bold Bold" charset="-52"/>
                </a:rPr>
                <a:t>140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B60739E-1729-4B75-B535-D653B8D7FFA2}"/>
                </a:ext>
              </a:extLst>
            </p:cNvPr>
            <p:cNvSpPr/>
            <p:nvPr/>
          </p:nvSpPr>
          <p:spPr>
            <a:xfrm>
              <a:off x="11053676" y="5295506"/>
              <a:ext cx="939632" cy="222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schemeClr val="bg1"/>
                  </a:solidFill>
                  <a:latin typeface="Montserrat Semi-Bold Bold" charset="-52"/>
                </a:rPr>
                <a:t>БАЛДАРЫ</a:t>
              </a:r>
              <a:endParaRPr lang="ru-RU" sz="1500" b="1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 flipH="1">
            <a:off x="5236909" y="2674669"/>
            <a:ext cx="2068970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10</a:t>
            </a:r>
            <a:endParaRPr lang="ru-RU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A376EA5-4DD6-4431-8154-9632D5CA5F40}"/>
              </a:ext>
            </a:extLst>
          </p:cNvPr>
          <p:cNvSpPr/>
          <p:nvPr/>
        </p:nvSpPr>
        <p:spPr>
          <a:xfrm flipH="1">
            <a:off x="5541620" y="2368089"/>
            <a:ext cx="3344379" cy="8156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ОҚУ САУАТТЫЛЫҚ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МАТЕМАТИКАЛЫҚ САУАТТЫЛЫҚ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 flipH="1">
            <a:off x="5176621" y="3613047"/>
            <a:ext cx="260523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20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A376EA5-4DD6-4431-8154-9632D5CA5F40}"/>
              </a:ext>
            </a:extLst>
          </p:cNvPr>
          <p:cNvSpPr/>
          <p:nvPr/>
        </p:nvSpPr>
        <p:spPr>
          <a:xfrm flipH="1">
            <a:off x="5671077" y="3796393"/>
            <a:ext cx="2520401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ҚАЗАҚСТАН ТАРИХЫ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29979D5F-724E-46F7-ACEC-61FE3780CD58}"/>
              </a:ext>
            </a:extLst>
          </p:cNvPr>
          <p:cNvSpPr/>
          <p:nvPr/>
        </p:nvSpPr>
        <p:spPr>
          <a:xfrm flipH="1">
            <a:off x="5318367" y="5203932"/>
            <a:ext cx="2025408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40</a:t>
            </a:r>
            <a:endParaRPr lang="ru-RU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519C812-C13C-4549-83B3-D54266FE0B0B}"/>
              </a:ext>
            </a:extLst>
          </p:cNvPr>
          <p:cNvSpPr/>
          <p:nvPr/>
        </p:nvSpPr>
        <p:spPr>
          <a:xfrm flipH="1">
            <a:off x="5708985" y="5018012"/>
            <a:ext cx="3313165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1-БЕЙІНДІК ПӘН</a:t>
            </a:r>
          </a:p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2-БЕЙІНДІК ПӘН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F05AD07A-B113-474B-B149-564E377BA06A}"/>
              </a:ext>
            </a:extLst>
          </p:cNvPr>
          <p:cNvSpPr/>
          <p:nvPr/>
        </p:nvSpPr>
        <p:spPr>
          <a:xfrm>
            <a:off x="1247959" y="2042471"/>
            <a:ext cx="1550268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 ТАПСЫРМАСЫ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F05AD07A-B113-474B-B149-564E377BA06A}"/>
              </a:ext>
            </a:extLst>
          </p:cNvPr>
          <p:cNvSpPr/>
          <p:nvPr/>
        </p:nvSpPr>
        <p:spPr>
          <a:xfrm>
            <a:off x="6073877" y="1789070"/>
            <a:ext cx="1568246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 ТАПСЫРМАСЫ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86113" y="5943600"/>
            <a:ext cx="1901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Semi-Bold Bold" charset="-52"/>
              </a:rPr>
              <a:t>210 </a:t>
            </a:r>
            <a:r>
              <a:rPr lang="ru-RU" dirty="0">
                <a:latin typeface="Montserrat Semi-Bold Bold" charset="-52"/>
              </a:rPr>
              <a:t>минут </a:t>
            </a:r>
            <a:r>
              <a:rPr lang="ru-RU" dirty="0" smtClean="0">
                <a:latin typeface="Montserrat Semi-Bold Bold" charset="-52"/>
              </a:rPr>
              <a:t>(3,5 САҒАТ). </a:t>
            </a:r>
            <a:endParaRPr lang="ru-RU" dirty="0">
              <a:latin typeface="Montserrat Semi-Bold Bold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03374" y="5961074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Semi-Bold Bold" charset="-52"/>
              </a:rPr>
              <a:t>120 минут (2 </a:t>
            </a:r>
            <a:r>
              <a:rPr lang="ru-RU" dirty="0" smtClean="0">
                <a:latin typeface="Montserrat Semi-Bold Bold" charset="-52"/>
              </a:rPr>
              <a:t>САҒАТ). </a:t>
            </a:r>
            <a:endParaRPr lang="ru-RU" dirty="0">
              <a:latin typeface="Montserrat Semi-Bold Bold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05AD07A-B113-474B-B149-564E377BA06A}"/>
              </a:ext>
            </a:extLst>
          </p:cNvPr>
          <p:cNvSpPr/>
          <p:nvPr/>
        </p:nvSpPr>
        <p:spPr>
          <a:xfrm>
            <a:off x="947690" y="5828186"/>
            <a:ext cx="1550268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ТЕСТІЛЕУ ҰЗАҚТЫҒЫ: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05AD07A-B113-474B-B149-564E377BA06A}"/>
              </a:ext>
            </a:extLst>
          </p:cNvPr>
          <p:cNvSpPr/>
          <p:nvPr/>
        </p:nvSpPr>
        <p:spPr>
          <a:xfrm>
            <a:off x="5541620" y="5802756"/>
            <a:ext cx="1550268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ТЕСТІЛЕУ ҰЗАҚТЫҒЫ: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 flipH="1">
            <a:off x="5227828" y="2335689"/>
            <a:ext cx="2068970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10</a:t>
            </a:r>
            <a:endParaRPr lang="ru-RU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29979D5F-724E-46F7-ACEC-61FE3780CD58}"/>
              </a:ext>
            </a:extLst>
          </p:cNvPr>
          <p:cNvSpPr/>
          <p:nvPr/>
        </p:nvSpPr>
        <p:spPr>
          <a:xfrm flipH="1">
            <a:off x="5305667" y="4924425"/>
            <a:ext cx="2025408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40</a:t>
            </a:r>
            <a:endParaRPr lang="ru-RU" sz="25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150070"/>
            <a:ext cx="9220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6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ru-RU" sz="2000" dirty="0" err="1"/>
              <a:t>Республикалық</a:t>
            </a:r>
            <a:r>
              <a:rPr lang="ru-RU" sz="2000" dirty="0"/>
              <a:t> бюджет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жергілікті</a:t>
            </a:r>
            <a:r>
              <a:rPr lang="ru-RU" sz="2000" dirty="0"/>
              <a:t> бюджет </a:t>
            </a:r>
            <a:r>
              <a:rPr lang="ru-RU" sz="2000" dirty="0" err="1"/>
              <a:t>қаражаты</a:t>
            </a:r>
            <a:r>
              <a:rPr lang="ru-RU" sz="2000" dirty="0"/>
              <a:t> </a:t>
            </a:r>
            <a:r>
              <a:rPr lang="ru-RU" sz="2000" dirty="0" err="1"/>
              <a:t>есебінен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білімнің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беру </a:t>
            </a:r>
            <a:r>
              <a:rPr lang="ru-RU" sz="2000" dirty="0" err="1"/>
              <a:t>грантын</a:t>
            </a:r>
            <a:r>
              <a:rPr lang="ru-RU" sz="2000" dirty="0"/>
              <a:t> беру </a:t>
            </a:r>
            <a:r>
              <a:rPr lang="ru-RU" sz="2000" dirty="0" err="1"/>
              <a:t>конкурсына</a:t>
            </a:r>
            <a:r>
              <a:rPr lang="ru-RU" sz="2000" dirty="0"/>
              <a:t> </a:t>
            </a:r>
            <a:r>
              <a:rPr lang="ru-RU" sz="2000" dirty="0" err="1"/>
              <a:t>қатысу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(</a:t>
            </a:r>
            <a:r>
              <a:rPr lang="ru-RU" sz="2000" dirty="0" err="1"/>
              <a:t>немесе</a:t>
            </a:r>
            <a:r>
              <a:rPr lang="ru-RU" sz="2000" dirty="0"/>
              <a:t>) </a:t>
            </a:r>
            <a:r>
              <a:rPr lang="ru-RU" sz="2000" dirty="0" err="1"/>
              <a:t>ақылы</a:t>
            </a:r>
            <a:r>
              <a:rPr lang="ru-RU" sz="2000" dirty="0"/>
              <a:t> </a:t>
            </a:r>
            <a:r>
              <a:rPr lang="ru-RU" sz="2000" dirty="0" err="1"/>
              <a:t>оқуға</a:t>
            </a:r>
            <a:r>
              <a:rPr lang="ru-RU" sz="2000" dirty="0"/>
              <a:t> </a:t>
            </a:r>
            <a:r>
              <a:rPr lang="ru-RU" sz="2000" dirty="0" err="1"/>
              <a:t>қабылдау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шект</a:t>
            </a:r>
            <a:r>
              <a:rPr lang="kk-KZ" sz="2000" dirty="0"/>
              <a:t>і</a:t>
            </a:r>
            <a:r>
              <a:rPr lang="ru-RU" sz="2000" dirty="0"/>
              <a:t> балл*</a:t>
            </a:r>
            <a:endParaRPr lang="kk-KZ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0929704"/>
              </p:ext>
            </p:extLst>
          </p:nvPr>
        </p:nvGraphicFramePr>
        <p:xfrm>
          <a:off x="685800" y="1371601"/>
          <a:ext cx="85344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000" y="572518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ретте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ҰБТ-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емтиханнан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балл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15" y="0"/>
            <a:ext cx="9920217" cy="400110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kk-KZ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  <a:ea typeface="+mn-ea"/>
                <a:cs typeface="+mn-cs"/>
              </a:rPr>
              <a:t>Тестілеудің уақыты мен үзілістер</a:t>
            </a:r>
            <a:endParaRPr lang="ru-RU" spc="-48" dirty="0">
              <a:solidFill>
                <a:schemeClr val="accent6">
                  <a:lumMod val="50000"/>
                </a:schemeClr>
              </a:solidFill>
              <a:latin typeface="Montserrat Semi-Bold Bold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8891"/>
              </p:ext>
            </p:extLst>
          </p:nvPr>
        </p:nvGraphicFramePr>
        <p:xfrm>
          <a:off x="914400" y="609600"/>
          <a:ext cx="7924800" cy="5430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9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482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Palatino Linotype" pitchFamily="18" charset="0"/>
                        </a:rPr>
                        <a:t>ҰБТ форматы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Тестілеу</a:t>
                      </a:r>
                      <a:r>
                        <a:rPr lang="kk-KZ" sz="1400" b="1" baseline="0" dirty="0">
                          <a:effectLst/>
                          <a:latin typeface="Palatino Linotype" pitchFamily="18" charset="0"/>
                        </a:rPr>
                        <a:t> уақыты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29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/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Қазақстан</a:t>
                      </a: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Palatino Linotype" pitchFamily="18" charset="0"/>
                        </a:rPr>
                        <a:t>тарихы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математикалық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сауаттылық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,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оқу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сауаттылығы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және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екі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бейіндік</a:t>
                      </a:r>
                      <a:r>
                        <a:rPr lang="ru-RU" sz="1400" baseline="0" dirty="0"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Palatino Linotype" pitchFamily="18" charset="0"/>
                        </a:rPr>
                        <a:t>пән</a:t>
                      </a:r>
                      <a:endParaRPr lang="ru-RU" sz="14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 smtClean="0">
                          <a:effectLst/>
                          <a:latin typeface="Palatino Linotype" pitchFamily="18" charset="0"/>
                        </a:rPr>
                        <a:t>210 </a:t>
                      </a:r>
                      <a:r>
                        <a:rPr lang="ru-RU" sz="1400" dirty="0">
                          <a:effectLst/>
                          <a:latin typeface="Palatino Linotype" pitchFamily="18" charset="0"/>
                        </a:rPr>
                        <a:t>минут</a:t>
                      </a:r>
                      <a:endParaRPr lang="ru-RU" sz="14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Қазақстан 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тарихы, 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оқу 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сауаттылығы және математикалық сауаттылық</a:t>
                      </a:r>
                      <a:r>
                        <a:rPr lang="kk-K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4447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(IELTS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210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кәсіптік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арнайы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қысқартылған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оқу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мерзіміне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түсу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үшін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207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арнайы пән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шығармашылық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қысқартылған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оқу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мерзіміне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түсу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үшін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311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 жалпы кәсіптік пән</a:t>
                      </a:r>
                      <a:r>
                        <a:rPr lang="kk-KZ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қысқартылған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оқу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мерзіміне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түсу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үшін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42490" marR="4249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42490" marR="4249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бейіндік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пән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(IELTS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42490" marR="4249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400" y="6182386"/>
            <a:ext cx="9416082" cy="52321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/>
            <a:r>
              <a:rPr lang="ru-RU" sz="1400" b="1" dirty="0" err="1" smtClean="0">
                <a:latin typeface="Palatino Linotype" pitchFamily="18" charset="0"/>
              </a:rPr>
              <a:t>Ескерту</a:t>
            </a:r>
            <a:r>
              <a:rPr lang="ru-RU" sz="1400" b="1" dirty="0">
                <a:latin typeface="Palatino Linotype" pitchFamily="18" charset="0"/>
              </a:rPr>
              <a:t>: </a:t>
            </a:r>
            <a:r>
              <a:rPr lang="ru-RU" sz="1400" dirty="0" smtClean="0">
                <a:latin typeface="Palatino Linotype" pitchFamily="18" charset="0"/>
              </a:rPr>
              <a:t> </a:t>
            </a:r>
            <a:r>
              <a:rPr lang="ru-RU" sz="1400" dirty="0" err="1" smtClean="0">
                <a:latin typeface="Palatino Linotype" pitchFamily="18" charset="0"/>
              </a:rPr>
              <a:t>Ерекше</a:t>
            </a:r>
            <a:r>
              <a:rPr lang="ru-RU" sz="1400" dirty="0" smtClean="0">
                <a:latin typeface="Palatino Linotype" pitchFamily="18" charset="0"/>
              </a:rPr>
              <a:t> </a:t>
            </a:r>
            <a:r>
              <a:rPr lang="ru-RU" sz="1400" dirty="0" err="1" smtClean="0">
                <a:latin typeface="Palatino Linotype" pitchFamily="18" charset="0"/>
              </a:rPr>
              <a:t>қажеттіліктері</a:t>
            </a:r>
            <a:r>
              <a:rPr lang="ru-RU" sz="1400" dirty="0" smtClean="0">
                <a:latin typeface="Palatino Linotype" pitchFamily="18" charset="0"/>
              </a:rPr>
              <a:t> бар </a:t>
            </a:r>
            <a:r>
              <a:rPr lang="ru-RU" sz="1400" dirty="0" err="1" smtClean="0">
                <a:latin typeface="Palatino Linotype" pitchFamily="18" charset="0"/>
              </a:rPr>
              <a:t>адамдар</a:t>
            </a:r>
            <a:r>
              <a:rPr lang="ru-RU" sz="1400" dirty="0" smtClean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үшін</a:t>
            </a:r>
            <a:r>
              <a:rPr lang="ru-RU" sz="1400" dirty="0">
                <a:latin typeface="Palatino Linotype" pitchFamily="18" charset="0"/>
              </a:rPr>
              <a:t> (</a:t>
            </a:r>
            <a:r>
              <a:rPr lang="ru-RU" sz="1400" dirty="0" err="1">
                <a:latin typeface="Palatino Linotype" pitchFamily="18" charset="0"/>
              </a:rPr>
              <a:t>көру</a:t>
            </a:r>
            <a:r>
              <a:rPr lang="ru-RU" sz="1400" dirty="0">
                <a:latin typeface="Palatino Linotype" pitchFamily="18" charset="0"/>
              </a:rPr>
              <a:t>, </a:t>
            </a:r>
            <a:r>
              <a:rPr lang="ru-RU" sz="1400" dirty="0" err="1">
                <a:latin typeface="Palatino Linotype" pitchFamily="18" charset="0"/>
              </a:rPr>
              <a:t>есту</a:t>
            </a:r>
            <a:r>
              <a:rPr lang="ru-RU" sz="1400" dirty="0">
                <a:latin typeface="Palatino Linotype" pitchFamily="18" charset="0"/>
              </a:rPr>
              <a:t>, </a:t>
            </a:r>
            <a:r>
              <a:rPr lang="ru-RU" sz="1400" dirty="0" err="1">
                <a:latin typeface="Palatino Linotype" pitchFamily="18" charset="0"/>
              </a:rPr>
              <a:t>тірек-қимыл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аппаратының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функциялары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бұзылған</a:t>
            </a:r>
            <a:r>
              <a:rPr lang="ru-RU" sz="1400" dirty="0">
                <a:latin typeface="Palatino Linotype" pitchFamily="18" charset="0"/>
              </a:rPr>
              <a:t>) </a:t>
            </a:r>
            <a:r>
              <a:rPr lang="ru-RU" sz="1400" dirty="0" err="1">
                <a:latin typeface="Palatino Linotype" pitchFamily="18" charset="0"/>
              </a:rPr>
              <a:t>тестілеуге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>
                <a:latin typeface="Palatino Linotype" pitchFamily="18" charset="0"/>
              </a:rPr>
              <a:t>қосымша</a:t>
            </a:r>
            <a:r>
              <a:rPr lang="ru-RU" sz="1400" dirty="0">
                <a:latin typeface="Palatino Linotype" pitchFamily="18" charset="0"/>
              </a:rPr>
              <a:t> 40 минут </a:t>
            </a:r>
            <a:r>
              <a:rPr lang="ru-RU" sz="1400" dirty="0" err="1">
                <a:latin typeface="Palatino Linotype" pitchFamily="18" charset="0"/>
              </a:rPr>
              <a:t>уақыт</a:t>
            </a:r>
            <a:r>
              <a:rPr lang="ru-RU" sz="1400" dirty="0">
                <a:latin typeface="Palatino Linotype" pitchFamily="18" charset="0"/>
              </a:rPr>
              <a:t> </a:t>
            </a:r>
            <a:r>
              <a:rPr lang="ru-RU" sz="1400" dirty="0" err="1" smtClean="0">
                <a:latin typeface="Palatino Linotype" pitchFamily="18" charset="0"/>
              </a:rPr>
              <a:t>беріледі</a:t>
            </a:r>
            <a:r>
              <a:rPr lang="ru-RU" sz="140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1685</Words>
  <Application>Microsoft Office PowerPoint</Application>
  <PresentationFormat>Лист A4 (210x297 мм)</PresentationFormat>
  <Paragraphs>248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Montserrat Semi-Bold Bold</vt:lpstr>
      <vt:lpstr>Segoe UI</vt:lpstr>
      <vt:lpstr>Calibri</vt:lpstr>
      <vt:lpstr>맑은 고딕</vt:lpstr>
      <vt:lpstr>Wingdings</vt:lpstr>
      <vt:lpstr>Times New Roman</vt:lpstr>
      <vt:lpstr>Palatino Linotype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Тестілеудің уақыты мен үзілістер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Белый Простая Фотографическая Наука Тест Презентация</dc:title>
  <dc:creator>Гульдана Жабаева</dc:creator>
  <cp:lastModifiedBy>721_1</cp:lastModifiedBy>
  <cp:revision>140</cp:revision>
  <cp:lastPrinted>2022-03-16T11:56:04Z</cp:lastPrinted>
  <dcterms:created xsi:type="dcterms:W3CDTF">2006-08-16T00:00:00Z</dcterms:created>
  <dcterms:modified xsi:type="dcterms:W3CDTF">2023-11-06T05:44:49Z</dcterms:modified>
  <dc:identifier>DAE38-5ZVkE</dc:identifier>
</cp:coreProperties>
</file>