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4" r:id="rId6"/>
    <p:sldId id="267" r:id="rId7"/>
    <p:sldId id="268" r:id="rId8"/>
    <p:sldId id="269" r:id="rId9"/>
    <p:sldId id="270" r:id="rId10"/>
    <p:sldId id="271" r:id="rId11"/>
    <p:sldId id="281" r:id="rId12"/>
    <p:sldId id="280" r:id="rId13"/>
    <p:sldId id="273" r:id="rId14"/>
    <p:sldId id="274" r:id="rId15"/>
    <p:sldId id="275" r:id="rId16"/>
    <p:sldId id="277" r:id="rId17"/>
    <p:sldId id="276" r:id="rId18"/>
    <p:sldId id="278" r:id="rId19"/>
    <p:sldId id="279" r:id="rId20"/>
    <p:sldId id="282" r:id="rId21"/>
    <p:sldId id="283"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2" autoAdjust="0"/>
    <p:restoredTop sz="94660"/>
  </p:normalViewPr>
  <p:slideViewPr>
    <p:cSldViewPr snapToGrid="0">
      <p:cViewPr varScale="1">
        <p:scale>
          <a:sx n="78" d="100"/>
          <a:sy n="78" d="100"/>
        </p:scale>
        <p:origin x="66" y="7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51D4C97-0858-43E7-9489-16E8806EF4B6}" type="datetimeFigureOut">
              <a:rPr lang="ru-RU" smtClean="0"/>
              <a:t>17.05.2018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E1A3C0-D97A-4180-9205-326ED8DCED52}" type="slidenum">
              <a:rPr lang="ru-RU" smtClean="0"/>
              <a:t>‹#›</a:t>
            </a:fld>
            <a:endParaRPr lang="ru-RU"/>
          </a:p>
        </p:txBody>
      </p:sp>
    </p:spTree>
    <p:extLst>
      <p:ext uri="{BB962C8B-B14F-4D97-AF65-F5344CB8AC3E}">
        <p14:creationId xmlns:p14="http://schemas.microsoft.com/office/powerpoint/2010/main" val="4261210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1D4C97-0858-43E7-9489-16E8806EF4B6}" type="datetimeFigureOut">
              <a:rPr lang="ru-RU" smtClean="0"/>
              <a:t>17.05.2018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E1A3C0-D97A-4180-9205-326ED8DCED52}" type="slidenum">
              <a:rPr lang="ru-RU" smtClean="0"/>
              <a:t>‹#›</a:t>
            </a:fld>
            <a:endParaRPr lang="ru-RU"/>
          </a:p>
        </p:txBody>
      </p:sp>
    </p:spTree>
    <p:extLst>
      <p:ext uri="{BB962C8B-B14F-4D97-AF65-F5344CB8AC3E}">
        <p14:creationId xmlns:p14="http://schemas.microsoft.com/office/powerpoint/2010/main" val="3475473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1D4C97-0858-43E7-9489-16E8806EF4B6}" type="datetimeFigureOut">
              <a:rPr lang="ru-RU" smtClean="0"/>
              <a:t>17.05.2018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E1A3C0-D97A-4180-9205-326ED8DCED52}" type="slidenum">
              <a:rPr lang="ru-RU" smtClean="0"/>
              <a:t>‹#›</a:t>
            </a:fld>
            <a:endParaRPr lang="ru-RU"/>
          </a:p>
        </p:txBody>
      </p:sp>
    </p:spTree>
    <p:extLst>
      <p:ext uri="{BB962C8B-B14F-4D97-AF65-F5344CB8AC3E}">
        <p14:creationId xmlns:p14="http://schemas.microsoft.com/office/powerpoint/2010/main" val="1926955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1D4C97-0858-43E7-9489-16E8806EF4B6}" type="datetimeFigureOut">
              <a:rPr lang="ru-RU" smtClean="0"/>
              <a:t>17.05.2018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E1A3C0-D97A-4180-9205-326ED8DCED52}" type="slidenum">
              <a:rPr lang="ru-RU" smtClean="0"/>
              <a:t>‹#›</a:t>
            </a:fld>
            <a:endParaRPr lang="ru-RU"/>
          </a:p>
        </p:txBody>
      </p:sp>
    </p:spTree>
    <p:extLst>
      <p:ext uri="{BB962C8B-B14F-4D97-AF65-F5344CB8AC3E}">
        <p14:creationId xmlns:p14="http://schemas.microsoft.com/office/powerpoint/2010/main" val="3630950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51D4C97-0858-43E7-9489-16E8806EF4B6}" type="datetimeFigureOut">
              <a:rPr lang="ru-RU" smtClean="0"/>
              <a:t>17.05.2018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E1A3C0-D97A-4180-9205-326ED8DCED52}" type="slidenum">
              <a:rPr lang="ru-RU" smtClean="0"/>
              <a:t>‹#›</a:t>
            </a:fld>
            <a:endParaRPr lang="ru-RU"/>
          </a:p>
        </p:txBody>
      </p:sp>
    </p:spTree>
    <p:extLst>
      <p:ext uri="{BB962C8B-B14F-4D97-AF65-F5344CB8AC3E}">
        <p14:creationId xmlns:p14="http://schemas.microsoft.com/office/powerpoint/2010/main" val="1020198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51D4C97-0858-43E7-9489-16E8806EF4B6}" type="datetimeFigureOut">
              <a:rPr lang="ru-RU" smtClean="0"/>
              <a:t>17.05.2018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FE1A3C0-D97A-4180-9205-326ED8DCED52}" type="slidenum">
              <a:rPr lang="ru-RU" smtClean="0"/>
              <a:t>‹#›</a:t>
            </a:fld>
            <a:endParaRPr lang="ru-RU"/>
          </a:p>
        </p:txBody>
      </p:sp>
    </p:spTree>
    <p:extLst>
      <p:ext uri="{BB962C8B-B14F-4D97-AF65-F5344CB8AC3E}">
        <p14:creationId xmlns:p14="http://schemas.microsoft.com/office/powerpoint/2010/main" val="1677947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51D4C97-0858-43E7-9489-16E8806EF4B6}" type="datetimeFigureOut">
              <a:rPr lang="ru-RU" smtClean="0"/>
              <a:t>17.05.2018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FE1A3C0-D97A-4180-9205-326ED8DCED52}" type="slidenum">
              <a:rPr lang="ru-RU" smtClean="0"/>
              <a:t>‹#›</a:t>
            </a:fld>
            <a:endParaRPr lang="ru-RU"/>
          </a:p>
        </p:txBody>
      </p:sp>
    </p:spTree>
    <p:extLst>
      <p:ext uri="{BB962C8B-B14F-4D97-AF65-F5344CB8AC3E}">
        <p14:creationId xmlns:p14="http://schemas.microsoft.com/office/powerpoint/2010/main" val="135093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51D4C97-0858-43E7-9489-16E8806EF4B6}" type="datetimeFigureOut">
              <a:rPr lang="ru-RU" smtClean="0"/>
              <a:t>17.05.2018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FE1A3C0-D97A-4180-9205-326ED8DCED52}" type="slidenum">
              <a:rPr lang="ru-RU" smtClean="0"/>
              <a:t>‹#›</a:t>
            </a:fld>
            <a:endParaRPr lang="ru-RU"/>
          </a:p>
        </p:txBody>
      </p:sp>
    </p:spTree>
    <p:extLst>
      <p:ext uri="{BB962C8B-B14F-4D97-AF65-F5344CB8AC3E}">
        <p14:creationId xmlns:p14="http://schemas.microsoft.com/office/powerpoint/2010/main" val="2373089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51D4C97-0858-43E7-9489-16E8806EF4B6}" type="datetimeFigureOut">
              <a:rPr lang="ru-RU" smtClean="0"/>
              <a:t>17.05.2018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FE1A3C0-D97A-4180-9205-326ED8DCED52}" type="slidenum">
              <a:rPr lang="ru-RU" smtClean="0"/>
              <a:t>‹#›</a:t>
            </a:fld>
            <a:endParaRPr lang="ru-RU"/>
          </a:p>
        </p:txBody>
      </p:sp>
    </p:spTree>
    <p:extLst>
      <p:ext uri="{BB962C8B-B14F-4D97-AF65-F5344CB8AC3E}">
        <p14:creationId xmlns:p14="http://schemas.microsoft.com/office/powerpoint/2010/main" val="229945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51D4C97-0858-43E7-9489-16E8806EF4B6}" type="datetimeFigureOut">
              <a:rPr lang="ru-RU" smtClean="0"/>
              <a:t>17.05.2018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FE1A3C0-D97A-4180-9205-326ED8DCED52}" type="slidenum">
              <a:rPr lang="ru-RU" smtClean="0"/>
              <a:t>‹#›</a:t>
            </a:fld>
            <a:endParaRPr lang="ru-RU"/>
          </a:p>
        </p:txBody>
      </p:sp>
    </p:spTree>
    <p:extLst>
      <p:ext uri="{BB962C8B-B14F-4D97-AF65-F5344CB8AC3E}">
        <p14:creationId xmlns:p14="http://schemas.microsoft.com/office/powerpoint/2010/main" val="7028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51D4C97-0858-43E7-9489-16E8806EF4B6}" type="datetimeFigureOut">
              <a:rPr lang="ru-RU" smtClean="0"/>
              <a:t>17.05.2018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FE1A3C0-D97A-4180-9205-326ED8DCED52}" type="slidenum">
              <a:rPr lang="ru-RU" smtClean="0"/>
              <a:t>‹#›</a:t>
            </a:fld>
            <a:endParaRPr lang="ru-RU"/>
          </a:p>
        </p:txBody>
      </p:sp>
    </p:spTree>
    <p:extLst>
      <p:ext uri="{BB962C8B-B14F-4D97-AF65-F5344CB8AC3E}">
        <p14:creationId xmlns:p14="http://schemas.microsoft.com/office/powerpoint/2010/main" val="2422534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1D4C97-0858-43E7-9489-16E8806EF4B6}" type="datetimeFigureOut">
              <a:rPr lang="ru-RU" smtClean="0"/>
              <a:t>17.05.2018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1A3C0-D97A-4180-9205-326ED8DCED52}" type="slidenum">
              <a:rPr lang="ru-RU" smtClean="0"/>
              <a:t>‹#›</a:t>
            </a:fld>
            <a:endParaRPr lang="ru-RU"/>
          </a:p>
        </p:txBody>
      </p:sp>
    </p:spTree>
    <p:extLst>
      <p:ext uri="{BB962C8B-B14F-4D97-AF65-F5344CB8AC3E}">
        <p14:creationId xmlns:p14="http://schemas.microsoft.com/office/powerpoint/2010/main" val="3193172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72000">
              <a:schemeClr val="accent6">
                <a:lumMod val="75000"/>
              </a:schemeClr>
            </a:gs>
            <a:gs pos="100000">
              <a:schemeClr val="accent6"/>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2931886" y="261257"/>
            <a:ext cx="8084458" cy="400110"/>
          </a:xfrm>
          <a:prstGeom prst="rect">
            <a:avLst/>
          </a:prstGeom>
          <a:noFill/>
        </p:spPr>
        <p:txBody>
          <a:bodyPr wrap="square" rtlCol="0">
            <a:spAutoFit/>
          </a:bodyPr>
          <a:lstStyle/>
          <a:p>
            <a:r>
              <a:rPr lang="ru-RU"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ЧУ Уральский медицинский колледж «</a:t>
            </a:r>
            <a:r>
              <a:rPr lang="ru-RU"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Ма</a:t>
            </a:r>
            <a:r>
              <a:rPr lang="kk-KZ"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қсат»</a:t>
            </a:r>
            <a:endParaRPr lang="ru-RU"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1190172" y="1321043"/>
            <a:ext cx="9826172" cy="1384995"/>
          </a:xfrm>
          <a:prstGeom prst="rect">
            <a:avLst/>
          </a:prstGeom>
          <a:noFill/>
        </p:spPr>
        <p:txBody>
          <a:bodyPr wrap="square" rtlCol="0">
            <a:spAutoFit/>
          </a:bodyPr>
          <a:lstStyle/>
          <a:p>
            <a:pPr algn="ctr"/>
            <a:r>
              <a:rPr lang="kk-KZ"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Проект на тему:</a:t>
            </a:r>
          </a:p>
          <a:p>
            <a:pPr algn="ctr"/>
            <a:r>
              <a:rPr lang="kk-KZ"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«Біз салауатты өмір салтын ұстанамыз!»</a:t>
            </a:r>
          </a:p>
          <a:p>
            <a:pPr algn="ctr"/>
            <a:r>
              <a:rPr lang="kk-KZ"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«Мы за здоровый образ жизни!»</a:t>
            </a:r>
            <a:endParaRPr lang="ru-RU"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8004629" y="3222171"/>
            <a:ext cx="4281715" cy="2677656"/>
          </a:xfrm>
          <a:prstGeom prst="rect">
            <a:avLst/>
          </a:prstGeom>
          <a:noFill/>
        </p:spPr>
        <p:txBody>
          <a:bodyPr wrap="square" rtlCol="0">
            <a:spAutoFit/>
          </a:bodyPr>
          <a:lstStyle/>
          <a:p>
            <a:r>
              <a:rPr lang="kk-KZ" sz="2400" u="sng" dirty="0" smtClean="0">
                <a:solidFill>
                  <a:schemeClr val="bg1"/>
                </a:solidFill>
                <a:latin typeface="Verdana" panose="020B0604030504040204" pitchFamily="34" charset="0"/>
                <a:ea typeface="Verdana" panose="020B0604030504040204" pitchFamily="34" charset="0"/>
                <a:cs typeface="Verdana" panose="020B0604030504040204" pitchFamily="34" charset="0"/>
              </a:rPr>
              <a:t>Проект провели:</a:t>
            </a:r>
          </a:p>
          <a:p>
            <a:r>
              <a:rPr lang="kk-KZ"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Студенты 1 курса МС-13</a:t>
            </a:r>
          </a:p>
          <a:p>
            <a:r>
              <a:rPr lang="kk-KZ" sz="2400" u="sng" dirty="0" smtClean="0">
                <a:solidFill>
                  <a:schemeClr val="bg1"/>
                </a:solidFill>
                <a:latin typeface="Verdana" panose="020B0604030504040204" pitchFamily="34" charset="0"/>
                <a:ea typeface="Verdana" panose="020B0604030504040204" pitchFamily="34" charset="0"/>
                <a:cs typeface="Verdana" panose="020B0604030504040204" pitchFamily="34" charset="0"/>
              </a:rPr>
              <a:t>Защита проекта:</a:t>
            </a:r>
          </a:p>
          <a:p>
            <a:r>
              <a:rPr lang="kk-KZ"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Жанабаева Аида</a:t>
            </a:r>
          </a:p>
          <a:p>
            <a:r>
              <a:rPr lang="kk-KZ"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Морозова Мария</a:t>
            </a:r>
          </a:p>
          <a:p>
            <a:r>
              <a:rPr lang="kk-KZ" sz="2400" u="sng" dirty="0" smtClean="0">
                <a:solidFill>
                  <a:schemeClr val="bg1"/>
                </a:solidFill>
                <a:latin typeface="Verdana" panose="020B0604030504040204" pitchFamily="34" charset="0"/>
                <a:ea typeface="Verdana" panose="020B0604030504040204" pitchFamily="34" charset="0"/>
                <a:cs typeface="Verdana" panose="020B0604030504040204" pitchFamily="34" charset="0"/>
              </a:rPr>
              <a:t>Руководитель:</a:t>
            </a:r>
          </a:p>
          <a:p>
            <a:r>
              <a:rPr lang="kk-KZ"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Хамредденова А.Х</a:t>
            </a:r>
          </a:p>
        </p:txBody>
      </p:sp>
      <p:sp>
        <p:nvSpPr>
          <p:cNvPr id="7" name="TextBox 6"/>
          <p:cNvSpPr txBox="1"/>
          <p:nvPr/>
        </p:nvSpPr>
        <p:spPr>
          <a:xfrm>
            <a:off x="5239658" y="6320893"/>
            <a:ext cx="2598056" cy="400110"/>
          </a:xfrm>
          <a:prstGeom prst="rect">
            <a:avLst/>
          </a:prstGeom>
          <a:noFill/>
        </p:spPr>
        <p:txBody>
          <a:bodyPr wrap="square" rtlCol="0">
            <a:spAutoFit/>
          </a:bodyPr>
          <a:lstStyle/>
          <a:p>
            <a:r>
              <a:rPr lang="kk-KZ"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Уральск, 2018г</a:t>
            </a:r>
            <a:endParaRPr lang="ru-RU"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Рисунок 7"/>
          <p:cNvPicPr>
            <a:picLocks noChangeAspect="1"/>
          </p:cNvPicPr>
          <p:nvPr/>
        </p:nvPicPr>
        <p:blipFill rotWithShape="1">
          <a:blip r:embed="rId2"/>
          <a:srcRect l="2841" t="3935" r="9199" b="3585"/>
          <a:stretch/>
        </p:blipFill>
        <p:spPr>
          <a:xfrm>
            <a:off x="5123543" y="2902857"/>
            <a:ext cx="2329196" cy="2146513"/>
          </a:xfrm>
          <a:prstGeom prst="rect">
            <a:avLst/>
          </a:prstGeom>
          <a:effectLst>
            <a:softEdge rad="114300"/>
          </a:effectLst>
        </p:spPr>
      </p:pic>
    </p:spTree>
    <p:extLst>
      <p:ext uri="{BB962C8B-B14F-4D97-AF65-F5344CB8AC3E}">
        <p14:creationId xmlns:p14="http://schemas.microsoft.com/office/powerpoint/2010/main" val="2870835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19363" y="478973"/>
            <a:ext cx="10848523" cy="2677656"/>
          </a:xfrm>
          <a:prstGeom prst="rect">
            <a:avLst/>
          </a:prstGeom>
          <a:noFill/>
        </p:spPr>
        <p:txBody>
          <a:bodyPr wrap="square" rtlCol="0">
            <a:spAutoFit/>
          </a:bodyPr>
          <a:lstStyle/>
          <a:p>
            <a:r>
              <a:rPr lang="kk-KZ"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Результат:</a:t>
            </a:r>
          </a:p>
          <a:p>
            <a:r>
              <a:rPr lang="ru-RU"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Количество опрошенных было – 155 человек, из них – 71 представители женского пола, 84 – мужского. По возрасту: 75% - 18-25 лет, 20% - 20-25 лет, 5% - 25 лет и более. По курсам: Студенты 1 курса: 64 человек, 2 курса: 58 человек, 3 курса: 33 человек. </a:t>
            </a:r>
            <a:endParaRPr lang="kk-KZ"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kk-KZ" sz="2400" b="1"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8" name="Рисунок 7"/>
          <p:cNvPicPr>
            <a:picLocks noChangeAspect="1"/>
          </p:cNvPicPr>
          <p:nvPr/>
        </p:nvPicPr>
        <p:blipFill>
          <a:blip r:embed="rId3"/>
          <a:stretch>
            <a:fillRect/>
          </a:stretch>
        </p:blipFill>
        <p:spPr>
          <a:xfrm>
            <a:off x="3178628" y="2449791"/>
            <a:ext cx="6531429" cy="4408209"/>
          </a:xfrm>
          <a:prstGeom prst="rect">
            <a:avLst/>
          </a:prstGeom>
        </p:spPr>
      </p:pic>
    </p:spTree>
    <p:extLst>
      <p:ext uri="{BB962C8B-B14F-4D97-AF65-F5344CB8AC3E}">
        <p14:creationId xmlns:p14="http://schemas.microsoft.com/office/powerpoint/2010/main" val="793051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stretch>
            <a:fillRect/>
          </a:stretch>
        </p:blipFill>
        <p:spPr>
          <a:xfrm>
            <a:off x="1862968" y="515893"/>
            <a:ext cx="8669263" cy="5419814"/>
          </a:xfrm>
          <a:prstGeom prst="rect">
            <a:avLst/>
          </a:prstGeom>
        </p:spPr>
      </p:pic>
    </p:spTree>
    <p:extLst>
      <p:ext uri="{BB962C8B-B14F-4D97-AF65-F5344CB8AC3E}">
        <p14:creationId xmlns:p14="http://schemas.microsoft.com/office/powerpoint/2010/main" val="1969804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2290872" y="690064"/>
            <a:ext cx="8132769" cy="5419814"/>
          </a:xfrm>
          <a:prstGeom prst="rect">
            <a:avLst/>
          </a:prstGeom>
        </p:spPr>
      </p:pic>
    </p:spTree>
    <p:extLst>
      <p:ext uri="{BB962C8B-B14F-4D97-AF65-F5344CB8AC3E}">
        <p14:creationId xmlns:p14="http://schemas.microsoft.com/office/powerpoint/2010/main" val="1320505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52000">
              <a:schemeClr val="accent6"/>
            </a:gs>
            <a:gs pos="64000">
              <a:schemeClr val="accent6">
                <a:lumMod val="75000"/>
              </a:schemeClr>
            </a:gs>
            <a:gs pos="100000">
              <a:schemeClr val="accent6"/>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472620" y="333830"/>
            <a:ext cx="6262008" cy="2677656"/>
          </a:xfrm>
          <a:prstGeom prst="rect">
            <a:avLst/>
          </a:prstGeom>
          <a:noFill/>
        </p:spPr>
        <p:txBody>
          <a:bodyPr wrap="square" rtlCol="0">
            <a:spAutoFit/>
          </a:bodyPr>
          <a:lstStyle/>
          <a:p>
            <a:r>
              <a:rPr lang="kk-KZ"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Акция «Скажи нет сигаретам»</a:t>
            </a:r>
          </a:p>
          <a:p>
            <a:endParaRPr lang="kk-KZ"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ru-RU"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Целью</a:t>
            </a:r>
            <a:r>
              <a:rPr lang="ru-RU"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акции было помочь понять каждому студенту имеющему вредные привычки - правильный ли выбор он совершает. </a:t>
            </a:r>
            <a:endParaRPr lang="kk-KZ"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kk-KZ" sz="2400" b="1"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6847" y="3991431"/>
            <a:ext cx="3570514" cy="2677886"/>
          </a:xfrm>
          <a:prstGeom prst="rect">
            <a:avLst/>
          </a:prstGeom>
          <a:effectLst>
            <a:softEdge rad="101600"/>
          </a:effectLst>
        </p:spPr>
      </p:pic>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7523" t="28148" r="16349" b="1"/>
          <a:stretch/>
        </p:blipFill>
        <p:spPr>
          <a:xfrm>
            <a:off x="472620" y="2559989"/>
            <a:ext cx="5144227" cy="4109328"/>
          </a:xfrm>
          <a:prstGeom prst="rect">
            <a:avLst/>
          </a:prstGeom>
          <a:effectLst>
            <a:softEdge rad="177800"/>
          </a:effectLst>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t="21587" b="25079"/>
          <a:stretch/>
        </p:blipFill>
        <p:spPr>
          <a:xfrm>
            <a:off x="6734628" y="333830"/>
            <a:ext cx="5143500" cy="3657601"/>
          </a:xfrm>
          <a:prstGeom prst="rect">
            <a:avLst/>
          </a:prstGeom>
          <a:effectLst>
            <a:softEdge rad="165100"/>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0265" y="3991432"/>
            <a:ext cx="2687863" cy="2686926"/>
          </a:xfrm>
          <a:prstGeom prst="rect">
            <a:avLst/>
          </a:prstGeom>
          <a:effectLst>
            <a:softEdge rad="88900"/>
          </a:effectLst>
        </p:spPr>
      </p:pic>
    </p:spTree>
    <p:extLst>
      <p:ext uri="{BB962C8B-B14F-4D97-AF65-F5344CB8AC3E}">
        <p14:creationId xmlns:p14="http://schemas.microsoft.com/office/powerpoint/2010/main" val="2966798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52000">
              <a:schemeClr val="accent6"/>
            </a:gs>
            <a:gs pos="64000">
              <a:schemeClr val="accent6">
                <a:lumMod val="75000"/>
              </a:schemeClr>
            </a:gs>
            <a:gs pos="100000">
              <a:schemeClr val="accent6"/>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2039" y="2786741"/>
            <a:ext cx="4625218" cy="3548743"/>
          </a:xfrm>
          <a:prstGeom prst="rect">
            <a:avLst/>
          </a:prstGeom>
          <a:effectLst>
            <a:softEdge rad="762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114" y="2728685"/>
            <a:ext cx="4886476" cy="3664857"/>
          </a:xfrm>
          <a:prstGeom prst="rect">
            <a:avLst/>
          </a:prstGeom>
          <a:effectLst>
            <a:softEdge rad="127000"/>
          </a:effectLst>
        </p:spPr>
      </p:pic>
      <p:sp>
        <p:nvSpPr>
          <p:cNvPr id="6" name="TextBox 5"/>
          <p:cNvSpPr txBox="1"/>
          <p:nvPr/>
        </p:nvSpPr>
        <p:spPr>
          <a:xfrm>
            <a:off x="595087" y="275771"/>
            <a:ext cx="11379200" cy="1938992"/>
          </a:xfrm>
          <a:prstGeom prst="rect">
            <a:avLst/>
          </a:prstGeom>
          <a:noFill/>
        </p:spPr>
        <p:txBody>
          <a:bodyPr wrap="square" rtlCol="0">
            <a:spAutoFit/>
          </a:bodyPr>
          <a:lstStyle/>
          <a:p>
            <a:r>
              <a:rPr lang="ru-RU"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26 февраля – 3 марта</a:t>
            </a:r>
          </a:p>
          <a:p>
            <a:r>
              <a:rPr lang="ru-RU"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Ежедневный </a:t>
            </a:r>
            <a:r>
              <a:rPr lang="ru-RU"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утрений</a:t>
            </a:r>
            <a:r>
              <a:rPr lang="ru-RU"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ru-RU"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флешмоб</a:t>
            </a:r>
            <a:endParaRPr lang="ru-RU"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ru-RU"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ru-RU"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Целью</a:t>
            </a:r>
            <a:r>
              <a:rPr lang="ru-RU"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утреннего танцевального </a:t>
            </a:r>
            <a:r>
              <a:rPr lang="ru-RU" sz="2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флэшмоба</a:t>
            </a:r>
            <a:r>
              <a:rPr lang="ru-RU"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 проведение утренней зарядки в виде танца под зажигательную музыку.</a:t>
            </a:r>
            <a:endParaRPr lang="ru-RU"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74175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52000">
              <a:schemeClr val="accent6"/>
            </a:gs>
            <a:gs pos="64000">
              <a:schemeClr val="accent6">
                <a:lumMod val="75000"/>
              </a:schemeClr>
            </a:gs>
            <a:gs pos="100000">
              <a:schemeClr val="accent6"/>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769257" y="260735"/>
            <a:ext cx="11422743" cy="461665"/>
          </a:xfrm>
          <a:prstGeom prst="rect">
            <a:avLst/>
          </a:prstGeom>
          <a:noFill/>
        </p:spPr>
        <p:txBody>
          <a:bodyPr wrap="square" rtlCol="0">
            <a:spAutoFit/>
          </a:bodyPr>
          <a:lstStyle/>
          <a:p>
            <a:r>
              <a:rPr lang="ru-RU"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Создание эмблемы проекта «Мы за здоровый образ жизни!»</a:t>
            </a:r>
            <a:endParaRPr lang="ru-RU"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Рисунок 4"/>
          <p:cNvPicPr>
            <a:picLocks noChangeAspect="1"/>
          </p:cNvPicPr>
          <p:nvPr/>
        </p:nvPicPr>
        <p:blipFill>
          <a:blip r:embed="rId2"/>
          <a:stretch>
            <a:fillRect/>
          </a:stretch>
        </p:blipFill>
        <p:spPr>
          <a:xfrm>
            <a:off x="4230913" y="878742"/>
            <a:ext cx="3657600" cy="2399386"/>
          </a:xfrm>
          <a:prstGeom prst="rect">
            <a:avLst/>
          </a:prstGeom>
          <a:effectLst>
            <a:softEdge rad="101600"/>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0409" y="3332348"/>
            <a:ext cx="4598607" cy="3448955"/>
          </a:xfrm>
          <a:prstGeom prst="rect">
            <a:avLst/>
          </a:prstGeom>
          <a:effectLst>
            <a:softEdge rad="139700"/>
          </a:effectLst>
        </p:spPr>
      </p:pic>
    </p:spTree>
    <p:extLst>
      <p:ext uri="{BB962C8B-B14F-4D97-AF65-F5344CB8AC3E}">
        <p14:creationId xmlns:p14="http://schemas.microsoft.com/office/powerpoint/2010/main" val="686833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extBox 1"/>
          <p:cNvSpPr txBox="1"/>
          <p:nvPr/>
        </p:nvSpPr>
        <p:spPr>
          <a:xfrm>
            <a:off x="812800" y="391886"/>
            <a:ext cx="7997371" cy="1938992"/>
          </a:xfrm>
          <a:prstGeom prst="rect">
            <a:avLst/>
          </a:prstGeom>
          <a:noFill/>
        </p:spPr>
        <p:txBody>
          <a:bodyPr wrap="square" rtlCol="0">
            <a:spAutoFit/>
          </a:bodyPr>
          <a:lstStyle/>
          <a:p>
            <a:r>
              <a:rPr lang="ru-RU"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Акция </a:t>
            </a:r>
            <a:r>
              <a:rPr lang="en-US"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GREEN DAY</a:t>
            </a:r>
          </a:p>
          <a:p>
            <a:endParaRPr lang="en-US"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ru-RU"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Целью</a:t>
            </a:r>
            <a:r>
              <a:rPr lang="ru-RU"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являлось объяснить студентам как можно провести свободное время с пользой, общаясь со сверстниками. </a:t>
            </a:r>
            <a:endParaRPr lang="ru-RU"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6181" y="2557186"/>
            <a:ext cx="2507343" cy="3274308"/>
          </a:xfrm>
          <a:prstGeom prst="rect">
            <a:avLst/>
          </a:prstGeom>
          <a:effectLst>
            <a:softEdge rad="139700"/>
          </a:effectLst>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800" y="2557186"/>
            <a:ext cx="4613763" cy="3460322"/>
          </a:xfrm>
          <a:prstGeom prst="rect">
            <a:avLst/>
          </a:prstGeom>
          <a:effectLst>
            <a:softEdge rad="139700"/>
          </a:effectLst>
        </p:spPr>
      </p:pic>
      <p:pic>
        <p:nvPicPr>
          <p:cNvPr id="5" name="Рисунок 4"/>
          <p:cNvPicPr>
            <a:picLocks noChangeAspect="1"/>
          </p:cNvPicPr>
          <p:nvPr/>
        </p:nvPicPr>
        <p:blipFill rotWithShape="1">
          <a:blip r:embed="rId5">
            <a:extLst>
              <a:ext uri="{28A0092B-C50C-407E-A947-70E740481C1C}">
                <a14:useLocalDpi xmlns:a14="http://schemas.microsoft.com/office/drawing/2010/main" val="0"/>
              </a:ext>
            </a:extLst>
          </a:blip>
          <a:srcRect l="7672" t="12910" r="6967" b="6878"/>
          <a:stretch/>
        </p:blipFill>
        <p:spPr>
          <a:xfrm>
            <a:off x="8273142" y="128032"/>
            <a:ext cx="3512457" cy="4405692"/>
          </a:xfrm>
          <a:prstGeom prst="rect">
            <a:avLst/>
          </a:prstGeom>
          <a:effectLst>
            <a:softEdge rad="114300"/>
          </a:effectLst>
        </p:spPr>
      </p:pic>
      <p:pic>
        <p:nvPicPr>
          <p:cNvPr id="6" name="Рисунок 5"/>
          <p:cNvPicPr>
            <a:picLocks noChangeAspect="1"/>
          </p:cNvPicPr>
          <p:nvPr/>
        </p:nvPicPr>
        <p:blipFill rotWithShape="1">
          <a:blip r:embed="rId6">
            <a:extLst>
              <a:ext uri="{28A0092B-C50C-407E-A947-70E740481C1C}">
                <a14:useLocalDpi xmlns:a14="http://schemas.microsoft.com/office/drawing/2010/main" val="0"/>
              </a:ext>
            </a:extLst>
          </a:blip>
          <a:srcRect t="26932" b="8279"/>
          <a:stretch/>
        </p:blipFill>
        <p:spPr>
          <a:xfrm>
            <a:off x="8063600" y="3889248"/>
            <a:ext cx="3823600" cy="3231346"/>
          </a:xfrm>
          <a:prstGeom prst="rect">
            <a:avLst/>
          </a:prstGeom>
          <a:effectLst>
            <a:softEdge rad="304800"/>
          </a:effectLst>
        </p:spPr>
      </p:pic>
    </p:spTree>
    <p:extLst>
      <p:ext uri="{BB962C8B-B14F-4D97-AF65-F5344CB8AC3E}">
        <p14:creationId xmlns:p14="http://schemas.microsoft.com/office/powerpoint/2010/main" val="4117293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52000">
              <a:schemeClr val="accent6"/>
            </a:gs>
            <a:gs pos="64000">
              <a:schemeClr val="accent6">
                <a:lumMod val="75000"/>
              </a:schemeClr>
            </a:gs>
            <a:gs pos="100000">
              <a:schemeClr val="accent6"/>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798285" y="333829"/>
            <a:ext cx="10929257" cy="1938992"/>
          </a:xfrm>
          <a:prstGeom prst="rect">
            <a:avLst/>
          </a:prstGeom>
          <a:noFill/>
        </p:spPr>
        <p:txBody>
          <a:bodyPr wrap="square" rtlCol="0">
            <a:spAutoFit/>
          </a:bodyPr>
          <a:lstStyle/>
          <a:p>
            <a:r>
              <a:rPr lang="ru-RU"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Зимние спортивные игры «Веселые старты»</a:t>
            </a:r>
          </a:p>
          <a:p>
            <a:endParaRPr lang="ru-RU"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ru-RU"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Цель</a:t>
            </a:r>
            <a:r>
              <a:rPr lang="ru-RU"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 проведение активной спортивной эстафеты на свежем воздухе и показать как можно провести свое свободное от учебы время, с пользой для здоровья. </a:t>
            </a:r>
            <a:endParaRPr lang="ru-RU"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970" y="2691386"/>
            <a:ext cx="4455886" cy="3172386"/>
          </a:xfrm>
          <a:prstGeom prst="rect">
            <a:avLst/>
          </a:prstGeom>
          <a:effectLst>
            <a:softEdge rad="889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2096" y="2691386"/>
            <a:ext cx="4477046" cy="3172386"/>
          </a:xfrm>
          <a:prstGeom prst="rect">
            <a:avLst/>
          </a:prstGeom>
          <a:effectLst>
            <a:softEdge rad="114300"/>
          </a:effectLst>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t="31278" b="31050"/>
          <a:stretch/>
        </p:blipFill>
        <p:spPr>
          <a:xfrm>
            <a:off x="4335688" y="3080150"/>
            <a:ext cx="3854450" cy="2394857"/>
          </a:xfrm>
          <a:prstGeom prst="rect">
            <a:avLst/>
          </a:prstGeom>
          <a:effectLst>
            <a:softEdge rad="88900"/>
          </a:effectLst>
        </p:spPr>
      </p:pic>
    </p:spTree>
    <p:extLst>
      <p:ext uri="{BB962C8B-B14F-4D97-AF65-F5344CB8AC3E}">
        <p14:creationId xmlns:p14="http://schemas.microsoft.com/office/powerpoint/2010/main" val="11038360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52000">
              <a:schemeClr val="accent6"/>
            </a:gs>
            <a:gs pos="64000">
              <a:schemeClr val="accent6">
                <a:lumMod val="75000"/>
              </a:schemeClr>
            </a:gs>
            <a:gs pos="100000">
              <a:schemeClr val="accent6"/>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667657" y="420914"/>
            <a:ext cx="10885714" cy="2308324"/>
          </a:xfrm>
          <a:prstGeom prst="rect">
            <a:avLst/>
          </a:prstGeom>
          <a:noFill/>
        </p:spPr>
        <p:txBody>
          <a:bodyPr wrap="square" rtlCol="0">
            <a:spAutoFit/>
          </a:bodyPr>
          <a:lstStyle/>
          <a:p>
            <a:r>
              <a:rPr lang="ru-RU"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12 марта – 17 марта</a:t>
            </a:r>
          </a:p>
          <a:p>
            <a:r>
              <a:rPr lang="ru-RU"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Организация круглого стола «Здоровый образ жизни – гимн века!»</a:t>
            </a:r>
          </a:p>
          <a:p>
            <a:r>
              <a:rPr lang="ru-RU"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Цель</a:t>
            </a:r>
            <a:r>
              <a:rPr lang="ru-RU"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 выявить знания студентов о здоровом образе жизни и  вредных привычках, провести диалог между студентами и приглашенными экспертами.</a:t>
            </a:r>
            <a:endParaRPr lang="ru-RU"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9657" y="2809065"/>
            <a:ext cx="3773714" cy="2830286"/>
          </a:xfrm>
          <a:prstGeom prst="rect">
            <a:avLst/>
          </a:prstGeom>
          <a:effectLst>
            <a:softEdge rad="114300"/>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3067" y="2729237"/>
            <a:ext cx="3986590" cy="2989943"/>
          </a:xfrm>
          <a:prstGeom prst="rect">
            <a:avLst/>
          </a:prstGeom>
          <a:effectLst>
            <a:softEdge rad="21590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124" y="2729238"/>
            <a:ext cx="3497943" cy="2989943"/>
          </a:xfrm>
          <a:prstGeom prst="rect">
            <a:avLst/>
          </a:prstGeom>
          <a:effectLst>
            <a:softEdge rad="292100"/>
          </a:effectLst>
        </p:spPr>
      </p:pic>
    </p:spTree>
    <p:extLst>
      <p:ext uri="{BB962C8B-B14F-4D97-AF65-F5344CB8AC3E}">
        <p14:creationId xmlns:p14="http://schemas.microsoft.com/office/powerpoint/2010/main" val="3859090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52000">
              <a:schemeClr val="accent6"/>
            </a:gs>
            <a:gs pos="64000">
              <a:schemeClr val="accent6">
                <a:lumMod val="75000"/>
              </a:schemeClr>
            </a:gs>
            <a:gs pos="100000">
              <a:schemeClr val="accent6"/>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928914" y="522514"/>
            <a:ext cx="9782629" cy="1938992"/>
          </a:xfrm>
          <a:prstGeom prst="rect">
            <a:avLst/>
          </a:prstGeom>
          <a:noFill/>
        </p:spPr>
        <p:txBody>
          <a:bodyPr wrap="square" rtlCol="0">
            <a:spAutoFit/>
          </a:bodyPr>
          <a:lstStyle/>
          <a:p>
            <a:r>
              <a:rPr lang="ru-RU"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17 марта – 19 марта </a:t>
            </a:r>
          </a:p>
          <a:p>
            <a:r>
              <a:rPr lang="ru-RU"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Посещение студентов городские школы</a:t>
            </a:r>
          </a:p>
          <a:p>
            <a:r>
              <a:rPr lang="ru-RU"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Целью</a:t>
            </a:r>
            <a:r>
              <a:rPr lang="ru-RU"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визита студентов колледжа  -  распространение информации о вредных привычках и их последствиях среди учеников школ разных классов.</a:t>
            </a:r>
            <a:endParaRPr lang="ru-RU"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6865255" y="3239589"/>
            <a:ext cx="4135361" cy="2336074"/>
          </a:xfrm>
          <a:prstGeom prst="rect">
            <a:avLst/>
          </a:prstGeom>
          <a:effectLst>
            <a:softEdge rad="762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5657" y="2873829"/>
            <a:ext cx="5112657" cy="3067594"/>
          </a:xfrm>
          <a:prstGeom prst="rect">
            <a:avLst/>
          </a:prstGeom>
          <a:effectLst>
            <a:softEdge rad="114300"/>
          </a:effectLst>
        </p:spPr>
      </p:pic>
    </p:spTree>
    <p:extLst>
      <p:ext uri="{BB962C8B-B14F-4D97-AF65-F5344CB8AC3E}">
        <p14:creationId xmlns:p14="http://schemas.microsoft.com/office/powerpoint/2010/main" val="126786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stretch>
            <a:fillRect/>
          </a:stretch>
        </p:blipFill>
        <p:spPr>
          <a:xfrm>
            <a:off x="8469860" y="2017692"/>
            <a:ext cx="2219136" cy="2048434"/>
          </a:xfrm>
          <a:prstGeom prst="rect">
            <a:avLst/>
          </a:prstGeom>
          <a:effectLst>
            <a:softEdge rad="63500"/>
          </a:effectLst>
        </p:spPr>
      </p:pic>
      <p:sp>
        <p:nvSpPr>
          <p:cNvPr id="5" name="TextBox 4"/>
          <p:cNvSpPr txBox="1"/>
          <p:nvPr/>
        </p:nvSpPr>
        <p:spPr>
          <a:xfrm>
            <a:off x="1045029" y="595086"/>
            <a:ext cx="6139542" cy="4893647"/>
          </a:xfrm>
          <a:prstGeom prst="rect">
            <a:avLst/>
          </a:prstGeom>
          <a:noFill/>
        </p:spPr>
        <p:txBody>
          <a:bodyPr wrap="square" rtlCol="0">
            <a:spAutoFit/>
          </a:bodyPr>
          <a:lstStyle/>
          <a:p>
            <a:r>
              <a:rPr lang="kk-KZ"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Цель:</a:t>
            </a:r>
          </a:p>
          <a:p>
            <a:r>
              <a:rPr lang="kk-KZ"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marL="457200" indent="-457200">
              <a:buAutoNum type="arabicPeriod"/>
            </a:pPr>
            <a:r>
              <a:rPr lang="kk-KZ"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Пропаганда здорового образа жизни.</a:t>
            </a:r>
          </a:p>
          <a:p>
            <a:endParaRPr lang="kk-KZ"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kk-KZ"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 </a:t>
            </a:r>
            <a:r>
              <a:rPr lang="ru-RU"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Формирование у студентов сознательной потребности в ведении здорового образа жизни.</a:t>
            </a:r>
          </a:p>
          <a:p>
            <a:endParaRPr lang="kk-KZ"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kk-KZ"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 </a:t>
            </a:r>
            <a:r>
              <a:rPr lang="kk-KZ" sz="2400" dirty="0">
                <a:solidFill>
                  <a:schemeClr val="bg1"/>
                </a:solidFill>
                <a:latin typeface="Verdana" panose="020B0604030504040204" pitchFamily="34" charset="0"/>
                <a:ea typeface="Verdana" panose="020B0604030504040204" pitchFamily="34" charset="0"/>
                <a:cs typeface="Verdana" panose="020B0604030504040204" pitchFamily="34" charset="0"/>
              </a:rPr>
              <a:t>П</a:t>
            </a:r>
            <a:r>
              <a:rPr lang="kk-KZ"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редоставление опыта участия в проведении проекта.</a:t>
            </a:r>
          </a:p>
          <a:p>
            <a:endParaRPr lang="kk-KZ"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ru-RU"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940661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986971" y="740229"/>
            <a:ext cx="10130972" cy="4154984"/>
          </a:xfrm>
          <a:prstGeom prst="rect">
            <a:avLst/>
          </a:prstGeom>
          <a:noFill/>
        </p:spPr>
        <p:txBody>
          <a:bodyPr wrap="square" rtlCol="0">
            <a:spAutoFit/>
          </a:bodyPr>
          <a:lstStyle/>
          <a:p>
            <a:r>
              <a:rPr lang="ru-RU"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Выводы:</a:t>
            </a:r>
          </a:p>
          <a:p>
            <a:endParaRPr lang="ru-RU"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Tx/>
              <a:buChar char="-"/>
            </a:pPr>
            <a:r>
              <a:rPr lang="ru-RU"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Активная пропаганда здорового образа жизни очень актуальна и необходима на сегодняшний день.</a:t>
            </a:r>
          </a:p>
          <a:p>
            <a:pPr marL="342900" indent="-342900">
              <a:buFontTx/>
              <a:buChar char="-"/>
            </a:pPr>
            <a:endParaRPr lang="ru-RU"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Tx/>
              <a:buChar char="-"/>
            </a:pPr>
            <a:r>
              <a:rPr lang="ru-RU"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Методы реализации проекта давали студентам мощный заряд позитивной энергии на весь день.</a:t>
            </a:r>
          </a:p>
          <a:p>
            <a:pPr marL="342900" indent="-342900">
              <a:buFontTx/>
              <a:buChar char="-"/>
            </a:pPr>
            <a:endParaRPr lang="ru-RU"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Tx/>
              <a:buChar char="-"/>
            </a:pPr>
            <a:r>
              <a:rPr lang="ru-RU"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Студенты стали более информированными в сфере здорового образа жизни.</a:t>
            </a:r>
          </a:p>
          <a:p>
            <a:pPr marL="342900" indent="-342900">
              <a:buFontTx/>
              <a:buChar char="-"/>
            </a:pPr>
            <a:endParaRPr lang="ru-RU"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66664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2351314" y="1669144"/>
            <a:ext cx="7663543" cy="1200329"/>
          </a:xfrm>
          <a:prstGeom prst="rect">
            <a:avLst/>
          </a:prstGeom>
          <a:noFill/>
        </p:spPr>
        <p:txBody>
          <a:bodyPr wrap="square" rtlCol="0">
            <a:spAutoFit/>
          </a:bodyPr>
          <a:lstStyle/>
          <a:p>
            <a:pPr algn="ctr"/>
            <a:r>
              <a:rPr lang="ru-RU" sz="3600" dirty="0" smtClean="0">
                <a:latin typeface="Verdana" panose="020B0604030504040204" pitchFamily="34" charset="0"/>
                <a:ea typeface="Verdana" panose="020B0604030504040204" pitchFamily="34" charset="0"/>
                <a:cs typeface="Verdana" panose="020B0604030504040204" pitchFamily="34" charset="0"/>
              </a:rPr>
              <a:t>Спасибо за внимание!</a:t>
            </a:r>
          </a:p>
          <a:p>
            <a:pPr algn="ctr"/>
            <a:r>
              <a:rPr lang="ru-RU" sz="3600" dirty="0" err="1" smtClean="0">
                <a:latin typeface="Verdana" panose="020B0604030504040204" pitchFamily="34" charset="0"/>
                <a:ea typeface="Verdana" panose="020B0604030504040204" pitchFamily="34" charset="0"/>
                <a:cs typeface="Verdana" panose="020B0604030504040204" pitchFamily="34" charset="0"/>
              </a:rPr>
              <a:t>Назарларынызға</a:t>
            </a:r>
            <a:r>
              <a:rPr lang="ru-RU" sz="3600" dirty="0" smtClean="0">
                <a:latin typeface="Verdana" panose="020B0604030504040204" pitchFamily="34" charset="0"/>
                <a:ea typeface="Verdana" panose="020B0604030504040204" pitchFamily="34" charset="0"/>
                <a:cs typeface="Verdana" panose="020B0604030504040204" pitchFamily="34" charset="0"/>
              </a:rPr>
              <a:t> </a:t>
            </a:r>
            <a:r>
              <a:rPr lang="ru-RU" sz="3600" dirty="0" err="1" smtClean="0">
                <a:latin typeface="Verdana" panose="020B0604030504040204" pitchFamily="34" charset="0"/>
                <a:ea typeface="Verdana" panose="020B0604030504040204" pitchFamily="34" charset="0"/>
                <a:cs typeface="Verdana" panose="020B0604030504040204" pitchFamily="34" charset="0"/>
              </a:rPr>
              <a:t>рахмет</a:t>
            </a:r>
            <a:r>
              <a:rPr lang="ru-RU" sz="3600" dirty="0" smtClean="0">
                <a:latin typeface="Verdana" panose="020B0604030504040204" pitchFamily="34" charset="0"/>
                <a:ea typeface="Verdana" panose="020B0604030504040204" pitchFamily="34" charset="0"/>
                <a:cs typeface="Verdana" panose="020B0604030504040204" pitchFamily="34" charset="0"/>
              </a:rPr>
              <a:t>!</a:t>
            </a:r>
            <a:endParaRPr lang="ru-RU" sz="3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13464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57943" y="348343"/>
            <a:ext cx="10595428" cy="4154984"/>
          </a:xfrm>
          <a:prstGeom prst="rect">
            <a:avLst/>
          </a:prstGeom>
          <a:noFill/>
        </p:spPr>
        <p:txBody>
          <a:bodyPr wrap="square" rtlCol="0">
            <a:spAutoFit/>
          </a:bodyPr>
          <a:lstStyle/>
          <a:p>
            <a:endParaRPr lang="ru-RU" sz="2400" b="1" dirty="0" smtClean="0">
              <a:latin typeface="Verdana" panose="020B0604030504040204" pitchFamily="34" charset="0"/>
              <a:ea typeface="Verdana" panose="020B0604030504040204" pitchFamily="34" charset="0"/>
              <a:cs typeface="Verdana" panose="020B0604030504040204" pitchFamily="34" charset="0"/>
            </a:endParaRPr>
          </a:p>
          <a:p>
            <a:endParaRPr lang="ru-RU" sz="2400" b="1" dirty="0">
              <a:latin typeface="Verdana" panose="020B0604030504040204" pitchFamily="34" charset="0"/>
              <a:ea typeface="Verdana" panose="020B0604030504040204" pitchFamily="34" charset="0"/>
              <a:cs typeface="Verdana" panose="020B0604030504040204" pitchFamily="34" charset="0"/>
            </a:endParaRPr>
          </a:p>
          <a:p>
            <a:endParaRPr lang="ru-RU" sz="2400" b="1" dirty="0" smtClean="0">
              <a:latin typeface="Verdana" panose="020B0604030504040204" pitchFamily="34" charset="0"/>
              <a:ea typeface="Verdana" panose="020B0604030504040204" pitchFamily="34" charset="0"/>
              <a:cs typeface="Verdana" panose="020B0604030504040204" pitchFamily="34" charset="0"/>
            </a:endParaRPr>
          </a:p>
          <a:p>
            <a:endParaRPr lang="ru-RU" sz="2400" b="1" dirty="0">
              <a:latin typeface="Verdana" panose="020B0604030504040204" pitchFamily="34" charset="0"/>
              <a:ea typeface="Verdana" panose="020B0604030504040204" pitchFamily="34" charset="0"/>
              <a:cs typeface="Verdana" panose="020B0604030504040204" pitchFamily="34" charset="0"/>
            </a:endParaRPr>
          </a:p>
          <a:p>
            <a:r>
              <a:rPr lang="ru-RU"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Актуальность темы:</a:t>
            </a:r>
          </a:p>
          <a:p>
            <a:endParaRPr lang="ru-RU"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ru-RU"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В современном обществе все больше и больше возрастает тенденция вести здоровый образ жизни. </a:t>
            </a:r>
          </a:p>
          <a:p>
            <a:r>
              <a:rPr lang="ru-RU"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В европейских странах о здоровье заботится не только государство, но и сами граждане, и результатом этого становится увеличивающаяся продолжительность жизни.</a:t>
            </a:r>
            <a:endParaRPr lang="ru-RU"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62803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262743" y="1407887"/>
            <a:ext cx="10058400" cy="3785652"/>
          </a:xfrm>
          <a:prstGeom prst="rect">
            <a:avLst/>
          </a:prstGeom>
          <a:noFill/>
        </p:spPr>
        <p:txBody>
          <a:bodyPr wrap="square" rtlCol="0">
            <a:spAutoFit/>
          </a:bodyPr>
          <a:lstStyle/>
          <a:p>
            <a:r>
              <a:rPr lang="kk-KZ"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Проблема:</a:t>
            </a:r>
          </a:p>
          <a:p>
            <a:endParaRPr lang="kk-KZ"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ru-RU"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Здоровье – бесценный дар природы, но люди понимают ее бесценность только тогда, когда лишаются ее полностью. Особенно молодежь, которая употребляет наркотики, алкоголь, курит табак. Мы не должны жить только сегодняшним днем, должны задумываться о завтрашнем дне, о своем будущем.</a:t>
            </a:r>
          </a:p>
          <a:p>
            <a:r>
              <a:rPr lang="ru-RU" sz="2400" dirty="0" smtClean="0">
                <a:latin typeface="Verdana" panose="020B0604030504040204" pitchFamily="34" charset="0"/>
                <a:ea typeface="Verdana" panose="020B0604030504040204" pitchFamily="34" charset="0"/>
                <a:cs typeface="Verdana" panose="020B0604030504040204" pitchFamily="34" charset="0"/>
              </a:rPr>
              <a:t> </a:t>
            </a:r>
          </a:p>
          <a:p>
            <a:r>
              <a:rPr lang="kk-KZ" sz="2400" dirty="0" smtClean="0">
                <a:latin typeface="Verdana" panose="020B0604030504040204" pitchFamily="34" charset="0"/>
                <a:ea typeface="Verdana" panose="020B0604030504040204" pitchFamily="34" charset="0"/>
                <a:cs typeface="Verdana" panose="020B0604030504040204" pitchFamily="34" charset="0"/>
              </a:rPr>
              <a:t> </a:t>
            </a:r>
            <a:endParaRPr lang="ru-RU"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93399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72457" y="1045030"/>
            <a:ext cx="10058400" cy="4524315"/>
          </a:xfrm>
          <a:prstGeom prst="rect">
            <a:avLst/>
          </a:prstGeom>
          <a:noFill/>
        </p:spPr>
        <p:txBody>
          <a:bodyPr wrap="square" rtlCol="0">
            <a:spAutoFit/>
          </a:bodyPr>
          <a:lstStyle/>
          <a:p>
            <a:r>
              <a:rPr lang="kk-KZ"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Задачи:</a:t>
            </a:r>
          </a:p>
          <a:p>
            <a:endParaRPr lang="kk-KZ"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57200" indent="-457200">
              <a:buAutoNum type="arabicPeriod"/>
            </a:pPr>
            <a:r>
              <a:rPr lang="kk-KZ"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Формирование установки на ведение здорового образа жизни.</a:t>
            </a:r>
          </a:p>
          <a:p>
            <a:pPr marL="457200" indent="-457200">
              <a:buAutoNum type="arabicPeriod"/>
            </a:pPr>
            <a:endParaRPr lang="kk-KZ"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57200" indent="-457200">
              <a:buAutoNum type="arabicPeriod"/>
            </a:pPr>
            <a:r>
              <a:rPr lang="kk-KZ"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Обучать ответственному отношению к собственному здоровью.</a:t>
            </a:r>
          </a:p>
          <a:p>
            <a:pPr marL="457200" indent="-457200">
              <a:buAutoNum type="arabicPeriod"/>
            </a:pPr>
            <a:endParaRPr lang="kk-KZ"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57200" indent="-457200">
              <a:buAutoNum type="arabicPeriod"/>
            </a:pPr>
            <a:r>
              <a:rPr lang="kk-KZ"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Профилактика вредных привычек.</a:t>
            </a:r>
          </a:p>
          <a:p>
            <a:pPr marL="457200" indent="-457200">
              <a:buAutoNum type="arabicPeriod"/>
            </a:pPr>
            <a:endParaRPr lang="kk-KZ"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457200" indent="-457200">
              <a:buAutoNum type="arabicPeriod"/>
            </a:pPr>
            <a:r>
              <a:rPr lang="kk-KZ"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Организация сотрудничества между другими учреждениями данной области.</a:t>
            </a:r>
            <a:endParaRPr lang="kk-KZ"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32609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64507" y="581968"/>
            <a:ext cx="6174921" cy="461665"/>
          </a:xfrm>
          <a:prstGeom prst="rect">
            <a:avLst/>
          </a:prstGeom>
          <a:noFill/>
        </p:spPr>
        <p:txBody>
          <a:bodyPr wrap="square" rtlCol="0">
            <a:spAutoFit/>
          </a:bodyPr>
          <a:lstStyle/>
          <a:p>
            <a:r>
              <a:rPr lang="kk-KZ"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Что такое здоровье?</a:t>
            </a: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3543" y="2351316"/>
            <a:ext cx="3819071" cy="2547320"/>
          </a:xfrm>
          <a:prstGeom prst="rect">
            <a:avLst/>
          </a:prstGeom>
        </p:spPr>
      </p:pic>
      <p:sp>
        <p:nvSpPr>
          <p:cNvPr id="3" name="TextBox 2"/>
          <p:cNvSpPr txBox="1"/>
          <p:nvPr/>
        </p:nvSpPr>
        <p:spPr>
          <a:xfrm>
            <a:off x="864508" y="1274466"/>
            <a:ext cx="6799035" cy="5262979"/>
          </a:xfrm>
          <a:prstGeom prst="rect">
            <a:avLst/>
          </a:prstGeom>
          <a:noFill/>
        </p:spPr>
        <p:txBody>
          <a:bodyPr wrap="square" rtlCol="0">
            <a:spAutoFit/>
          </a:bodyPr>
          <a:lstStyle/>
          <a:p>
            <a:r>
              <a:rPr lang="ru-RU" sz="2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Здоро́вье</a:t>
            </a:r>
            <a:r>
              <a:rPr lang="ru-RU"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 состояние любого живого организма, при котором он в целом и все его органы способны полностью выполнять свои функции; отсутствие недуга, болезни. </a:t>
            </a:r>
          </a:p>
          <a:p>
            <a:endParaRPr lang="kk-KZ" sz="2400" dirty="0">
              <a:latin typeface="Verdana" panose="020B0604030504040204" pitchFamily="34" charset="0"/>
              <a:ea typeface="Verdana" panose="020B0604030504040204" pitchFamily="34" charset="0"/>
              <a:cs typeface="Verdana" panose="020B0604030504040204" pitchFamily="34" charset="0"/>
            </a:endParaRPr>
          </a:p>
          <a:p>
            <a:r>
              <a:rPr lang="kk-KZ"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Что такое здоровый образ жизни?</a:t>
            </a:r>
          </a:p>
          <a:p>
            <a:endParaRPr lang="kk-KZ"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kk-KZ"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Здоровый образ жизни – система разумного поведения человека, на фундаменте нравственно-религиозных традиций, которые обеспечивают человеку физическое, духовное, эмоциональное благополучие.</a:t>
            </a:r>
            <a:endParaRPr lang="ru-RU"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79352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43593" y="609602"/>
            <a:ext cx="8947150" cy="461665"/>
          </a:xfrm>
          <a:prstGeom prst="rect">
            <a:avLst/>
          </a:prstGeom>
          <a:noFill/>
        </p:spPr>
        <p:txBody>
          <a:bodyPr wrap="square" rtlCol="0">
            <a:spAutoFit/>
          </a:bodyPr>
          <a:lstStyle/>
          <a:p>
            <a:r>
              <a:rPr lang="kk-KZ"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Основные составляющие здорового образа жизни:</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506" y="1287066"/>
            <a:ext cx="3236685" cy="1996085"/>
          </a:xfrm>
          <a:prstGeom prst="rect">
            <a:avLst/>
          </a:prstGeom>
          <a:effectLst>
            <a:softEdge rad="40640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6352" y="1327335"/>
            <a:ext cx="3235323" cy="1832215"/>
          </a:xfrm>
          <a:prstGeom prst="rect">
            <a:avLst/>
          </a:prstGeom>
          <a:effectLst>
            <a:softEdge rad="203200"/>
          </a:effectLst>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8705" y="2329104"/>
            <a:ext cx="3478620" cy="1972582"/>
          </a:xfrm>
          <a:prstGeom prst="rect">
            <a:avLst/>
          </a:prstGeom>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8722" y="4271391"/>
            <a:ext cx="2940956" cy="1960638"/>
          </a:xfrm>
          <a:prstGeom prst="rect">
            <a:avLst/>
          </a:prstGeom>
          <a:effectLst>
            <a:softEdge rad="114300"/>
          </a:effectLst>
        </p:spPr>
      </p:pic>
      <p:pic>
        <p:nvPicPr>
          <p:cNvPr id="8" name="Рисунок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76351" y="4364396"/>
            <a:ext cx="3235323" cy="2007681"/>
          </a:xfrm>
          <a:prstGeom prst="rect">
            <a:avLst/>
          </a:prstGeom>
          <a:effectLst>
            <a:softEdge rad="139700"/>
          </a:effectLst>
        </p:spPr>
      </p:pic>
      <p:sp>
        <p:nvSpPr>
          <p:cNvPr id="9" name="TextBox 8"/>
          <p:cNvSpPr txBox="1"/>
          <p:nvPr/>
        </p:nvSpPr>
        <p:spPr>
          <a:xfrm>
            <a:off x="1400991" y="3238086"/>
            <a:ext cx="2249714" cy="400110"/>
          </a:xfrm>
          <a:prstGeom prst="rect">
            <a:avLst/>
          </a:prstGeom>
          <a:noFill/>
        </p:spPr>
        <p:txBody>
          <a:bodyPr wrap="square" rtlCol="0">
            <a:spAutoFit/>
          </a:bodyPr>
          <a:lstStyle/>
          <a:p>
            <a:r>
              <a:rPr lang="kk-KZ"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Здоровый сон</a:t>
            </a:r>
            <a:endParaRPr lang="ru-RU"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Box 9"/>
          <p:cNvSpPr txBox="1"/>
          <p:nvPr/>
        </p:nvSpPr>
        <p:spPr>
          <a:xfrm>
            <a:off x="1077505" y="6232029"/>
            <a:ext cx="3207657" cy="400110"/>
          </a:xfrm>
          <a:prstGeom prst="rect">
            <a:avLst/>
          </a:prstGeom>
          <a:noFill/>
        </p:spPr>
        <p:txBody>
          <a:bodyPr wrap="square" rtlCol="0">
            <a:spAutoFit/>
          </a:bodyPr>
          <a:lstStyle/>
          <a:p>
            <a:r>
              <a:rPr lang="kk-KZ"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Физическая нагрузка</a:t>
            </a:r>
            <a:endParaRPr lang="ru-RU"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p:cNvSpPr txBox="1"/>
          <p:nvPr/>
        </p:nvSpPr>
        <p:spPr>
          <a:xfrm>
            <a:off x="4691200" y="4370647"/>
            <a:ext cx="3278867" cy="400110"/>
          </a:xfrm>
          <a:prstGeom prst="rect">
            <a:avLst/>
          </a:prstGeom>
          <a:noFill/>
        </p:spPr>
        <p:txBody>
          <a:bodyPr wrap="square" rtlCol="0">
            <a:spAutoFit/>
          </a:bodyPr>
          <a:lstStyle/>
          <a:p>
            <a:r>
              <a:rPr lang="kk-KZ"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Правильное питание</a:t>
            </a:r>
            <a:endParaRPr lang="ru-RU"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p:cNvSpPr txBox="1"/>
          <p:nvPr/>
        </p:nvSpPr>
        <p:spPr>
          <a:xfrm>
            <a:off x="7991839" y="3238086"/>
            <a:ext cx="4059191" cy="400110"/>
          </a:xfrm>
          <a:prstGeom prst="rect">
            <a:avLst/>
          </a:prstGeom>
          <a:noFill/>
        </p:spPr>
        <p:txBody>
          <a:bodyPr wrap="square" rtlCol="0">
            <a:spAutoFit/>
          </a:bodyPr>
          <a:lstStyle/>
          <a:p>
            <a:r>
              <a:rPr lang="kk-KZ"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Эмоциональное равновесие</a:t>
            </a:r>
            <a:endParaRPr lang="ru-RU"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p:cNvSpPr txBox="1"/>
          <p:nvPr/>
        </p:nvSpPr>
        <p:spPr>
          <a:xfrm>
            <a:off x="8772163" y="6232029"/>
            <a:ext cx="3278867" cy="400110"/>
          </a:xfrm>
          <a:prstGeom prst="rect">
            <a:avLst/>
          </a:prstGeom>
          <a:noFill/>
        </p:spPr>
        <p:txBody>
          <a:bodyPr wrap="square" rtlCol="0">
            <a:spAutoFit/>
          </a:bodyPr>
          <a:lstStyle/>
          <a:p>
            <a:r>
              <a:rPr lang="kk-KZ"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Личная гигиена</a:t>
            </a:r>
            <a:endParaRPr lang="ru-RU"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11171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7820" y="0"/>
            <a:ext cx="4200979" cy="830997"/>
          </a:xfrm>
          <a:prstGeom prst="rect">
            <a:avLst/>
          </a:prstGeom>
          <a:noFill/>
        </p:spPr>
        <p:txBody>
          <a:bodyPr wrap="square" rtlCol="0">
            <a:spAutoFit/>
          </a:bodyPr>
          <a:lstStyle/>
          <a:p>
            <a:r>
              <a:rPr lang="kk-KZ"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Реализация проекта</a:t>
            </a:r>
          </a:p>
          <a:p>
            <a:endParaRPr lang="kk-KZ"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43542" y="255841"/>
            <a:ext cx="11146972" cy="7109639"/>
          </a:xfrm>
          <a:prstGeom prst="rect">
            <a:avLst/>
          </a:prstGeom>
          <a:noFill/>
        </p:spPr>
        <p:txBody>
          <a:bodyPr wrap="square" rtlCol="0">
            <a:spAutoFit/>
          </a:bodyPr>
          <a:lstStyle/>
          <a:p>
            <a:pPr marL="342900" indent="-342900">
              <a:buFont typeface="Arial" panose="020B0604020202020204" pitchFamily="34" charset="0"/>
              <a:buChar char="•"/>
            </a:pPr>
            <a:r>
              <a:rPr lang="kk-KZ"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19 февраля – 24 февраля</a:t>
            </a:r>
          </a:p>
          <a:p>
            <a:r>
              <a:rPr lang="kk-KZ"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Анкетирование</a:t>
            </a:r>
          </a:p>
          <a:p>
            <a:r>
              <a:rPr lang="kk-KZ"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Акция «Скажи нет сигаретам»</a:t>
            </a:r>
          </a:p>
          <a:p>
            <a:endParaRPr lang="kk-KZ"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kk-KZ"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26 февраля – 3 марта</a:t>
            </a:r>
          </a:p>
          <a:p>
            <a:r>
              <a:rPr lang="kk-KZ"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Ежедневный утрений флешмоб</a:t>
            </a:r>
          </a:p>
          <a:p>
            <a:r>
              <a:rPr lang="kk-KZ"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Создание эмблемы проекта «Мы за здоровый образ жизни!»</a:t>
            </a:r>
          </a:p>
          <a:p>
            <a:endParaRPr lang="kk-KZ"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kk-KZ"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5 марта – 10 марта</a:t>
            </a:r>
          </a:p>
          <a:p>
            <a:r>
              <a:rPr lang="kk-KZ"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Акция </a:t>
            </a:r>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GREEN DAY</a:t>
            </a:r>
          </a:p>
          <a:p>
            <a:r>
              <a:rPr lang="ru-RU"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Раздача пропагандирующих листовок</a:t>
            </a:r>
          </a:p>
          <a:p>
            <a:r>
              <a:rPr lang="ru-RU"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Проведение зимних игр «Веселые старты» </a:t>
            </a:r>
          </a:p>
          <a:p>
            <a:endParaRPr lang="ru-RU"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ru-RU"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12 марта – 17 марта</a:t>
            </a:r>
          </a:p>
          <a:p>
            <a:r>
              <a:rPr lang="ru-RU"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Организация круглого стола «Здоровый образ жизни – гимн века!»</a:t>
            </a:r>
          </a:p>
          <a:p>
            <a:endParaRPr lang="ru-RU"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ru-RU"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17 марта – 19 марта</a:t>
            </a:r>
          </a:p>
          <a:p>
            <a:r>
              <a:rPr lang="ru-RU"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Посещение студентов городские школы.</a:t>
            </a:r>
            <a:endParaRPr lang="kk-KZ"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ru-RU"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52558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35429" y="188686"/>
            <a:ext cx="11466285" cy="2308324"/>
          </a:xfrm>
          <a:prstGeom prst="rect">
            <a:avLst/>
          </a:prstGeom>
          <a:noFill/>
        </p:spPr>
        <p:txBody>
          <a:bodyPr wrap="square" rtlCol="0">
            <a:spAutoFit/>
          </a:bodyPr>
          <a:lstStyle/>
          <a:p>
            <a:r>
              <a:rPr lang="ru-RU"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19 февраля -24 февраля</a:t>
            </a:r>
          </a:p>
          <a:p>
            <a:endParaRPr lang="ru-RU"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ru-RU"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Анкетирование</a:t>
            </a:r>
          </a:p>
          <a:p>
            <a:r>
              <a:rPr lang="ru-RU"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Целью</a:t>
            </a:r>
            <a:r>
              <a:rPr lang="ru-RU"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анкетирования являлось выявление отношения студентов к здоровому образу жизни и основных базовых знании о собственном здоровье.</a:t>
            </a:r>
            <a:endParaRPr lang="ru-RU"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02" y="2781073"/>
            <a:ext cx="4727986" cy="2661783"/>
          </a:xfrm>
          <a:prstGeom prst="rect">
            <a:avLst/>
          </a:prstGeom>
          <a:effectLst>
            <a:softEdge rad="1143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6228" y="2781073"/>
            <a:ext cx="4727986" cy="2661783"/>
          </a:xfrm>
          <a:prstGeom prst="rect">
            <a:avLst/>
          </a:prstGeom>
          <a:effectLst>
            <a:softEdge rad="63500"/>
          </a:effectLst>
        </p:spPr>
      </p:pic>
    </p:spTree>
    <p:extLst>
      <p:ext uri="{BB962C8B-B14F-4D97-AF65-F5344CB8AC3E}">
        <p14:creationId xmlns:p14="http://schemas.microsoft.com/office/powerpoint/2010/main" val="1623605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811</TotalTime>
  <Words>659</Words>
  <Application>Microsoft Office PowerPoint</Application>
  <PresentationFormat>Широкоэкранный</PresentationFormat>
  <Paragraphs>107</Paragraphs>
  <Slides>21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Arial</vt:lpstr>
      <vt:lpstr>Calibri</vt:lpstr>
      <vt:lpstr>Calibri Light</vt:lpstr>
      <vt:lpstr>Verdana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102</cp:lastModifiedBy>
  <cp:revision>35</cp:revision>
  <dcterms:created xsi:type="dcterms:W3CDTF">2018-04-08T12:44:48Z</dcterms:created>
  <dcterms:modified xsi:type="dcterms:W3CDTF">2018-05-17T05:00:03Z</dcterms:modified>
</cp:coreProperties>
</file>